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87" r:id="rId8"/>
    <p:sldId id="262" r:id="rId9"/>
    <p:sldId id="263" r:id="rId10"/>
    <p:sldId id="264" r:id="rId11"/>
    <p:sldId id="265" r:id="rId12"/>
    <p:sldId id="266" r:id="rId13"/>
    <p:sldId id="267" r:id="rId14"/>
    <p:sldId id="268" r:id="rId15"/>
    <p:sldId id="269" r:id="rId16"/>
    <p:sldId id="270" r:id="rId17"/>
    <p:sldId id="271" r:id="rId18"/>
    <p:sldId id="272" r:id="rId19"/>
    <p:sldId id="288" r:id="rId20"/>
    <p:sldId id="273" r:id="rId21"/>
    <p:sldId id="274" r:id="rId22"/>
    <p:sldId id="275" r:id="rId23"/>
    <p:sldId id="289" r:id="rId24"/>
    <p:sldId id="276" r:id="rId25"/>
    <p:sldId id="277" r:id="rId26"/>
    <p:sldId id="278" r:id="rId27"/>
    <p:sldId id="279" r:id="rId28"/>
    <p:sldId id="280" r:id="rId29"/>
    <p:sldId id="281" r:id="rId30"/>
    <p:sldId id="282" r:id="rId31"/>
    <p:sldId id="283" r:id="rId32"/>
    <p:sldId id="284" r:id="rId33"/>
    <p:sldId id="285" r:id="rId34"/>
    <p:sldId id="286" r:id="rId35"/>
  </p:sldIdLst>
  <p:sldSz cx="12192000" cy="6858000"/>
  <p:notesSz cx="6858000" cy="9144000"/>
  <p:embeddedFontLst>
    <p:embeddedFont>
      <p:font typeface="Fira Sans Extra Condensed" panose="020B05030500000200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hH1Z2EN2uuOXP8S9OXKRIGXexR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38E91E-118B-43A5-A32D-D4DF27B1CB65}">
  <a:tblStyle styleId="{2938E91E-118B-43A5-A32D-D4DF27B1CB6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0" name="Google Shape;44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1" name="Google Shape;47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2" name="Google Shape;48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7" name="Google Shape;49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4" name="Google Shape;52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2" name="Google Shape;54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0" name="Google Shape;5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6" name="Google Shape;55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3" name="Google Shape;56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C4483BED-9CC6-540C-ECBE-98CACFF4BAAD}"/>
            </a:ext>
          </a:extLst>
        </p:cNvPr>
        <p:cNvGrpSpPr/>
        <p:nvPr/>
      </p:nvGrpSpPr>
      <p:grpSpPr>
        <a:xfrm>
          <a:off x="0" y="0"/>
          <a:ext cx="0" cy="0"/>
          <a:chOff x="0" y="0"/>
          <a:chExt cx="0" cy="0"/>
        </a:xfrm>
      </p:grpSpPr>
      <p:sp>
        <p:nvSpPr>
          <p:cNvPr id="562" name="Google Shape;562;p20:notes">
            <a:extLst>
              <a:ext uri="{FF2B5EF4-FFF2-40B4-BE49-F238E27FC236}">
                <a16:creationId xmlns:a16="http://schemas.microsoft.com/office/drawing/2014/main" id="{E85633C2-9166-399E-7656-5A38F4CF3E1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3" name="Google Shape;563;p20:notes">
            <a:extLst>
              <a:ext uri="{FF2B5EF4-FFF2-40B4-BE49-F238E27FC236}">
                <a16:creationId xmlns:a16="http://schemas.microsoft.com/office/drawing/2014/main" id="{DCA08567-10F3-9874-D92A-2ECCBDD1E6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3665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5" name="Google Shape;57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3" name="Google Shape;5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9" name="Google Shape;59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7" name="Google Shape;60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5" name="Google Shape;61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1" name="Google Shape;63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4" name="Google Shape;644;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2" name="Google Shape;40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2" name="Google Shape;652;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9" name="Google Shape;659;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5" name="Google Shape;66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1" name="Google Shape;67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8" name="Google Shape;4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4" name="Google Shape;4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0" name="Google Shape;4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a:extLst>
            <a:ext uri="{FF2B5EF4-FFF2-40B4-BE49-F238E27FC236}">
              <a16:creationId xmlns:a16="http://schemas.microsoft.com/office/drawing/2014/main" id="{E8F74FA2-3741-9693-F8CD-440CC8F2B6BF}"/>
            </a:ext>
          </a:extLst>
        </p:cNvPr>
        <p:cNvGrpSpPr/>
        <p:nvPr/>
      </p:nvGrpSpPr>
      <p:grpSpPr>
        <a:xfrm>
          <a:off x="0" y="0"/>
          <a:ext cx="0" cy="0"/>
          <a:chOff x="0" y="0"/>
          <a:chExt cx="0" cy="0"/>
        </a:xfrm>
      </p:grpSpPr>
      <p:sp>
        <p:nvSpPr>
          <p:cNvPr id="419" name="Google Shape;419;p6:notes">
            <a:extLst>
              <a:ext uri="{FF2B5EF4-FFF2-40B4-BE49-F238E27FC236}">
                <a16:creationId xmlns:a16="http://schemas.microsoft.com/office/drawing/2014/main" id="{DC0B8B97-0C37-C0CB-1199-41D577FCC2B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0" name="Google Shape;420;p6:notes">
            <a:extLst>
              <a:ext uri="{FF2B5EF4-FFF2-40B4-BE49-F238E27FC236}">
                <a16:creationId xmlns:a16="http://schemas.microsoft.com/office/drawing/2014/main" id="{BA3EE0E5-A6C0-B0DB-D55C-AECD4C3837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1720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8" name="Google Shape;42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4" name="Google Shape;43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9"/>
        <p:cNvGrpSpPr/>
        <p:nvPr/>
      </p:nvGrpSpPr>
      <p:grpSpPr>
        <a:xfrm>
          <a:off x="0" y="0"/>
          <a:ext cx="0" cy="0"/>
          <a:chOff x="0" y="0"/>
          <a:chExt cx="0" cy="0"/>
        </a:xfrm>
      </p:grpSpPr>
      <p:pic>
        <p:nvPicPr>
          <p:cNvPr id="2" name="Picture 1">
            <a:extLst>
              <a:ext uri="{FF2B5EF4-FFF2-40B4-BE49-F238E27FC236}">
                <a16:creationId xmlns:a16="http://schemas.microsoft.com/office/drawing/2014/main" id="{25EB012A-DA71-C5F5-F15E-01BD4767EBD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3" name="AutoShape 2">
            <a:extLst>
              <a:ext uri="{FF2B5EF4-FFF2-40B4-BE49-F238E27FC236}">
                <a16:creationId xmlns:a16="http://schemas.microsoft.com/office/drawing/2014/main" id="{95B0A436-24AE-87DC-E271-0E36DA7D5494}"/>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4" name="Subtitle 2">
            <a:extLst>
              <a:ext uri="{FF2B5EF4-FFF2-40B4-BE49-F238E27FC236}">
                <a16:creationId xmlns:a16="http://schemas.microsoft.com/office/drawing/2014/main" id="{0BB19681-EC50-5EBF-1DB5-ED3E752FD628}"/>
              </a:ext>
            </a:extLst>
          </p:cNvPr>
          <p:cNvSpPr>
            <a:spLocks noGrp="1"/>
          </p:cNvSpPr>
          <p:nvPr>
            <p:ph type="subTitle" idx="1" hasCustomPrompt="1"/>
          </p:nvPr>
        </p:nvSpPr>
        <p:spPr>
          <a:xfrm>
            <a:off x="839284" y="1300734"/>
            <a:ext cx="10515599" cy="1070557"/>
          </a:xfrm>
          <a:prstGeom prst="rect">
            <a:avLst/>
          </a:prstGeo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5" name="Date Placeholder 3">
            <a:extLst>
              <a:ext uri="{FF2B5EF4-FFF2-40B4-BE49-F238E27FC236}">
                <a16:creationId xmlns:a16="http://schemas.microsoft.com/office/drawing/2014/main" id="{64439D6A-4B10-FC6D-710A-E9A1EA5D946D}"/>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10/2/2025</a:t>
            </a:fld>
            <a:endParaRPr lang="en-US"/>
          </a:p>
        </p:txBody>
      </p:sp>
      <p:sp>
        <p:nvSpPr>
          <p:cNvPr id="6" name="Footer Placeholder 4">
            <a:extLst>
              <a:ext uri="{FF2B5EF4-FFF2-40B4-BE49-F238E27FC236}">
                <a16:creationId xmlns:a16="http://schemas.microsoft.com/office/drawing/2014/main" id="{60888834-FDDE-786E-2875-97E0F765F5F7}"/>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7" name="Slide Number Placeholder 5">
            <a:extLst>
              <a:ext uri="{FF2B5EF4-FFF2-40B4-BE49-F238E27FC236}">
                <a16:creationId xmlns:a16="http://schemas.microsoft.com/office/drawing/2014/main" id="{FFDEACC7-1532-2194-AD89-0B6D4E9BBEC3}"/>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8" name="Freeform 21">
            <a:extLst>
              <a:ext uri="{FF2B5EF4-FFF2-40B4-BE49-F238E27FC236}">
                <a16:creationId xmlns:a16="http://schemas.microsoft.com/office/drawing/2014/main" id="{65B0E42E-E2A6-5A57-C9BC-9997000F12E6}"/>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9" name="Freeform 22">
            <a:extLst>
              <a:ext uri="{FF2B5EF4-FFF2-40B4-BE49-F238E27FC236}">
                <a16:creationId xmlns:a16="http://schemas.microsoft.com/office/drawing/2014/main" id="{17C32552-9474-9A20-7364-F33F8893FFD4}"/>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20CA4493-ABC0-2A5A-1303-B9AD08EB5B5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FFFBB82D-2856-0F5A-3808-3D71E3E5CC8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16"/>
        <p:cNvGrpSpPr/>
        <p:nvPr/>
      </p:nvGrpSpPr>
      <p:grpSpPr>
        <a:xfrm>
          <a:off x="0" y="0"/>
          <a:ext cx="0" cy="0"/>
          <a:chOff x="0" y="0"/>
          <a:chExt cx="0" cy="0"/>
        </a:xfrm>
      </p:grpSpPr>
      <p:pic>
        <p:nvPicPr>
          <p:cNvPr id="2" name="Picture 8">
            <a:extLst>
              <a:ext uri="{FF2B5EF4-FFF2-40B4-BE49-F238E27FC236}">
                <a16:creationId xmlns:a16="http://schemas.microsoft.com/office/drawing/2014/main" id="{7D8EB8FF-0C1E-A768-C394-A5F057310E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9479149C-E682-3246-C215-797BE0A5ACF7}"/>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2F1C7494-C7B3-078A-9211-5F3C1D3E694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7D838D36-9007-6B2A-BBE4-8A0053D138ED}"/>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AD5D3F0-9A9E-8504-0BB7-7A3A558214A4}"/>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4278C155-A3EC-E8D6-7956-3CB6AF4ED2F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4"/>
        <p:cNvGrpSpPr/>
        <p:nvPr/>
      </p:nvGrpSpPr>
      <p:grpSpPr>
        <a:xfrm>
          <a:off x="0" y="0"/>
          <a:ext cx="0" cy="0"/>
          <a:chOff x="0" y="0"/>
          <a:chExt cx="0" cy="0"/>
        </a:xfrm>
      </p:grpSpPr>
      <p:pic>
        <p:nvPicPr>
          <p:cNvPr id="2" name="Picture 8">
            <a:extLst>
              <a:ext uri="{FF2B5EF4-FFF2-40B4-BE49-F238E27FC236}">
                <a16:creationId xmlns:a16="http://schemas.microsoft.com/office/drawing/2014/main" id="{259AEDE9-69FA-3A5E-5413-85E09A87B5F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15CE4B48-81CB-C38F-6E6C-2263E8C88ACE}"/>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E0BC4CC4-2414-9312-0819-AB39F2C144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8E9BBF6E-DD40-4D07-B4F4-BA64B4E646D1}"/>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59A1370-B24C-6DA1-62DD-873BF91906FD}"/>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77CCA9BB-DCD2-561C-3265-CFD52474A27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grpSp>
        <p:nvGrpSpPr>
          <p:cNvPr id="75" name="Google Shape;75;p1"/>
          <p:cNvGrpSpPr/>
          <p:nvPr/>
        </p:nvGrpSpPr>
        <p:grpSpPr>
          <a:xfrm>
            <a:off x="6559873" y="2153155"/>
            <a:ext cx="5486761" cy="4546744"/>
            <a:chOff x="1079350" y="238125"/>
            <a:chExt cx="5461275" cy="4525625"/>
          </a:xfrm>
        </p:grpSpPr>
        <p:sp>
          <p:nvSpPr>
            <p:cNvPr id="76" name="Google Shape;76;p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 name="Google Shape;77;p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 name="Google Shape;78;p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 name="Google Shape;79;p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 name="Google Shape;80;p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 name="Google Shape;81;p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 name="Google Shape;82;p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 name="Google Shape;83;p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 name="Google Shape;84;p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 name="Google Shape;85;p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 name="Google Shape;86;p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 name="Google Shape;87;p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 name="Google Shape;88;p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 name="Google Shape;89;p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 name="Google Shape;90;p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 name="Google Shape;91;p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 name="Google Shape;92;p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 name="Google Shape;93;p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 name="Google Shape;94;p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 name="Google Shape;95;p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 name="Google Shape;96;p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 name="Google Shape;97;p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 name="Google Shape;98;p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 name="Google Shape;99;p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 name="Google Shape;100;p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 name="Google Shape;101;p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 name="Google Shape;102;p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 name="Google Shape;103;p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 name="Google Shape;104;p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 name="Google Shape;105;p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 name="Google Shape;106;p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 name="Google Shape;107;p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 name="Google Shape;108;p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 name="Google Shape;109;p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 name="Google Shape;110;p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 name="Google Shape;111;p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 name="Google Shape;112;p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 name="Google Shape;113;p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 name="Google Shape;114;p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 name="Google Shape;115;p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 name="Google Shape;116;p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 name="Google Shape;117;p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 name="Google Shape;118;p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 name="Google Shape;119;p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 name="Google Shape;120;p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 name="Google Shape;121;p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2" name="Google Shape;122;p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3" name="Google Shape;123;p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4" name="Google Shape;124;p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5" name="Google Shape;125;p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6" name="Google Shape;126;p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7" name="Google Shape;127;p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8" name="Google Shape;128;p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9" name="Google Shape;129;p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0" name="Google Shape;130;p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1" name="Google Shape;131;p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2" name="Google Shape;132;p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3" name="Google Shape;133;p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4" name="Google Shape;134;p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5" name="Google Shape;135;p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6" name="Google Shape;136;p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7" name="Google Shape;137;p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8" name="Google Shape;138;p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9" name="Google Shape;139;p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0" name="Google Shape;140;p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1" name="Google Shape;141;p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2" name="Google Shape;142;p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3" name="Google Shape;143;p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4" name="Google Shape;144;p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5" name="Google Shape;145;p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6" name="Google Shape;146;p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7" name="Google Shape;147;p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8" name="Google Shape;148;p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9" name="Google Shape;149;p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0" name="Google Shape;150;p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1" name="Google Shape;151;p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2" name="Google Shape;152;p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3" name="Google Shape;153;p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4" name="Google Shape;154;p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5" name="Google Shape;155;p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6" name="Google Shape;156;p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7" name="Google Shape;157;p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8" name="Google Shape;158;p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9" name="Google Shape;159;p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0" name="Google Shape;160;p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1" name="Google Shape;161;p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2" name="Google Shape;162;p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3" name="Google Shape;163;p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4" name="Google Shape;164;p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5" name="Google Shape;165;p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6" name="Google Shape;166;p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7" name="Google Shape;167;p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8" name="Google Shape;168;p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9" name="Google Shape;169;p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0" name="Google Shape;170;p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1" name="Google Shape;171;p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2" name="Google Shape;172;p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3" name="Google Shape;173;p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4" name="Google Shape;174;p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5" name="Google Shape;175;p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6" name="Google Shape;176;p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7" name="Google Shape;177;p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8" name="Google Shape;178;p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9" name="Google Shape;179;p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0" name="Google Shape;180;p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1" name="Google Shape;181;p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2" name="Google Shape;182;p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3" name="Google Shape;183;p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4" name="Google Shape;184;p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5" name="Google Shape;185;p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6" name="Google Shape;186;p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7" name="Google Shape;187;p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8" name="Google Shape;188;p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9" name="Google Shape;189;p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0" name="Google Shape;190;p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1" name="Google Shape;191;p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2" name="Google Shape;192;p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3" name="Google Shape;193;p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4" name="Google Shape;194;p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5" name="Google Shape;195;p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6" name="Google Shape;196;p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7" name="Google Shape;197;p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8" name="Google Shape;198;p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9" name="Google Shape;199;p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0" name="Google Shape;200;p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1" name="Google Shape;201;p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2" name="Google Shape;202;p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3" name="Google Shape;203;p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4" name="Google Shape;204;p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5" name="Google Shape;205;p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6" name="Google Shape;206;p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7" name="Google Shape;207;p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8" name="Google Shape;208;p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9" name="Google Shape;209;p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0" name="Google Shape;210;p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1" name="Google Shape;211;p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2" name="Google Shape;212;p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3" name="Google Shape;213;p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4" name="Google Shape;214;p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5" name="Google Shape;215;p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6" name="Google Shape;216;p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7" name="Google Shape;217;p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8" name="Google Shape;218;p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9" name="Google Shape;219;p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0" name="Google Shape;220;p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1" name="Google Shape;221;p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2" name="Google Shape;222;p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3" name="Google Shape;223;p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4" name="Google Shape;224;p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5" name="Google Shape;225;p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6" name="Google Shape;226;p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7" name="Google Shape;227;p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8" name="Google Shape;228;p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9" name="Google Shape;229;p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0" name="Google Shape;230;p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1" name="Google Shape;231;p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2" name="Google Shape;232;p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3" name="Google Shape;233;p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4" name="Google Shape;234;p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5" name="Google Shape;235;p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6" name="Google Shape;236;p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7" name="Google Shape;237;p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8" name="Google Shape;238;p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9" name="Google Shape;239;p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0" name="Google Shape;240;p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1" name="Google Shape;241;p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2" name="Google Shape;242;p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3" name="Google Shape;243;p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4" name="Google Shape;244;p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5" name="Google Shape;245;p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6" name="Google Shape;246;p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7" name="Google Shape;247;p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8" name="Google Shape;248;p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9" name="Google Shape;249;p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0" name="Google Shape;250;p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1" name="Google Shape;251;p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2" name="Google Shape;252;p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3" name="Google Shape;253;p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4" name="Google Shape;254;p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5" name="Google Shape;255;p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6" name="Google Shape;256;p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7" name="Google Shape;257;p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8" name="Google Shape;258;p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9" name="Google Shape;259;p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0" name="Google Shape;260;p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1" name="Google Shape;261;p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2" name="Google Shape;262;p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3" name="Google Shape;263;p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4" name="Google Shape;264;p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5" name="Google Shape;265;p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6" name="Google Shape;266;p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7" name="Google Shape;267;p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8" name="Google Shape;268;p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9" name="Google Shape;269;p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0" name="Google Shape;270;p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1" name="Google Shape;271;p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2" name="Google Shape;272;p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3" name="Google Shape;273;p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4" name="Google Shape;274;p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5" name="Google Shape;275;p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6" name="Google Shape;276;p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7" name="Google Shape;277;p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8" name="Google Shape;278;p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9" name="Google Shape;279;p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0" name="Google Shape;280;p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1" name="Google Shape;281;p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2" name="Google Shape;282;p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3" name="Google Shape;283;p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4" name="Google Shape;284;p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5" name="Google Shape;285;p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6" name="Google Shape;286;p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7" name="Google Shape;287;p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8" name="Google Shape;288;p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9" name="Google Shape;289;p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0" name="Google Shape;290;p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1" name="Google Shape;291;p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2" name="Google Shape;292;p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3" name="Google Shape;293;p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4" name="Google Shape;294;p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5" name="Google Shape;295;p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6" name="Google Shape;296;p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7" name="Google Shape;297;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8" name="Google Shape;298;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9" name="Google Shape;299;p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0" name="Google Shape;300;p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1" name="Google Shape;301;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2" name="Google Shape;302;p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3" name="Google Shape;303;p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4" name="Google Shape;304;p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5" name="Google Shape;305;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6" name="Google Shape;306;p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7" name="Google Shape;307;p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8" name="Google Shape;308;p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9" name="Google Shape;309;p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0" name="Google Shape;310;p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1" name="Google Shape;311;p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2" name="Google Shape;312;p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3" name="Google Shape;313;p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4" name="Google Shape;314;p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5" name="Google Shape;315;p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6" name="Google Shape;316;p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7" name="Google Shape;317;p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8" name="Google Shape;318;p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9" name="Google Shape;319;p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0" name="Google Shape;320;p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1" name="Google Shape;321;p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2" name="Google Shape;322;p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3" name="Google Shape;323;p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4" name="Google Shape;324;p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5" name="Google Shape;325;p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6" name="Google Shape;326;p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7" name="Google Shape;327;p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8" name="Google Shape;328;p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9" name="Google Shape;329;p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0" name="Google Shape;330;p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1" name="Google Shape;331;p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2" name="Google Shape;332;p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3" name="Google Shape;333;p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4" name="Google Shape;334;p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5" name="Google Shape;335;p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6" name="Google Shape;336;p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7" name="Google Shape;337;p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8" name="Google Shape;338;p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9" name="Google Shape;339;p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0" name="Google Shape;340;p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1" name="Google Shape;341;p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2" name="Google Shape;342;p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3" name="Google Shape;343;p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4" name="Google Shape;344;p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5" name="Google Shape;345;p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6" name="Google Shape;346;p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7" name="Google Shape;347;p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8" name="Google Shape;348;p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9" name="Google Shape;349;p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0" name="Google Shape;350;p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1" name="Google Shape;351;p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2" name="Google Shape;352;p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3" name="Google Shape;353;p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4" name="Google Shape;354;p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5" name="Google Shape;355;p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6" name="Google Shape;356;p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7" name="Google Shape;357;p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8" name="Google Shape;358;p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9" name="Google Shape;359;p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0" name="Google Shape;360;p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1" name="Google Shape;361;p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2" name="Google Shape;362;p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3" name="Google Shape;363;p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4" name="Google Shape;364;p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5" name="Google Shape;365;p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6" name="Google Shape;366;p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7" name="Google Shape;367;p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8" name="Google Shape;368;p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9" name="Google Shape;369;p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0" name="Google Shape;370;p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1" name="Google Shape;371;p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2" name="Google Shape;372;p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3" name="Google Shape;373;p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4" name="Google Shape;374;p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5" name="Google Shape;375;p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6" name="Google Shape;376;p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7" name="Google Shape;377;p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8" name="Google Shape;378;p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9" name="Google Shape;379;p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0" name="Google Shape;380;p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1" name="Google Shape;381;p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2" name="Google Shape;382;p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3" name="Google Shape;383;p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4" name="Google Shape;384;p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5" name="Google Shape;385;p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6" name="Google Shape;386;p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7" name="Google Shape;387;p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8" name="Google Shape;388;p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9" name="Google Shape;389;p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0" name="Google Shape;390;p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391" name="Google Shape;391;p1"/>
          <p:cNvSpPr txBox="1"/>
          <p:nvPr/>
        </p:nvSpPr>
        <p:spPr>
          <a:xfrm>
            <a:off x="851798" y="3220721"/>
            <a:ext cx="5589642" cy="1330364"/>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US" sz="2400" b="1" i="0" u="none" strike="noStrike" cap="none">
                <a:solidFill>
                  <a:srgbClr val="327176"/>
                </a:solidFill>
                <a:latin typeface="Arial"/>
                <a:ea typeface="Arial"/>
                <a:cs typeface="Arial"/>
                <a:sym typeface="Arial"/>
              </a:rPr>
              <a:t>Hợp phần 7: Giới thiệu đặc điểm dây chuyền công nghệ điển hình trong dây chuyền sản xuất xi măng</a:t>
            </a:r>
            <a:endParaRPr sz="2400" b="1" i="0" u="none" strike="noStrike" cap="none">
              <a:solidFill>
                <a:srgbClr val="327176"/>
              </a:solidFill>
              <a:latin typeface="Arial"/>
              <a:ea typeface="Arial"/>
              <a:cs typeface="Arial"/>
              <a:sym typeface="Arial"/>
            </a:endParaRPr>
          </a:p>
        </p:txBody>
      </p:sp>
      <p:sp>
        <p:nvSpPr>
          <p:cNvPr id="392" name="Google Shape;392;p1"/>
          <p:cNvSpPr txBox="1"/>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chemeClr val="dk1"/>
              </a:buClr>
              <a:buSzPts val="5200"/>
              <a:buFont typeface="Fira Sans Extra Condensed"/>
              <a:buNone/>
            </a:pPr>
            <a:endParaRPr sz="4800" b="1" i="0" u="none" strike="noStrike" cap="none">
              <a:solidFill>
                <a:srgbClr val="327176"/>
              </a:solidFill>
              <a:latin typeface="Arial"/>
              <a:ea typeface="Arial"/>
              <a:cs typeface="Arial"/>
              <a:sym typeface="Arial"/>
            </a:endParaRPr>
          </a:p>
        </p:txBody>
      </p:sp>
      <p:sp>
        <p:nvSpPr>
          <p:cNvPr id="393" name="Google Shape;393;p1"/>
          <p:cNvSpPr txBox="1"/>
          <p:nvPr/>
        </p:nvSpPr>
        <p:spPr>
          <a:xfrm>
            <a:off x="546998" y="897148"/>
            <a:ext cx="11098004" cy="2323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chemeClr val="dk1"/>
              </a:buClr>
              <a:buSzPts val="5200"/>
              <a:buFont typeface="Fira Sans Extra Condensed"/>
              <a:buNone/>
            </a:pPr>
            <a:r>
              <a:rPr lang="en-US" sz="4400" b="1" i="0" u="none" strike="noStrike" cap="none">
                <a:solidFill>
                  <a:srgbClr val="327176"/>
                </a:solidFill>
                <a:latin typeface="Arial"/>
                <a:ea typeface="Arial"/>
                <a:cs typeface="Arial"/>
                <a:sym typeface="Arial"/>
              </a:rPr>
              <a:t>CHƯƠNG TRÌNH TẬP HUẤN TKNL DÀNH CHO CÁN BỘ </a:t>
            </a:r>
            <a:r>
              <a:rPr lang="en-US" sz="4400" b="1">
                <a:solidFill>
                  <a:srgbClr val="327176"/>
                </a:solidFill>
              </a:rPr>
              <a:t>KỸ THUẬT</a:t>
            </a:r>
            <a:endParaRPr sz="4400" b="1" i="0" u="none" strike="noStrike" cap="none">
              <a:solidFill>
                <a:srgbClr val="327176"/>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9"/>
          <p:cNvSpPr/>
          <p:nvPr/>
        </p:nvSpPr>
        <p:spPr>
          <a:xfrm>
            <a:off x="794626" y="1798831"/>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5C4E3D"/>
                </a:solidFill>
                <a:latin typeface="Arial"/>
                <a:ea typeface="Arial"/>
                <a:cs typeface="Arial"/>
                <a:sym typeface="Arial"/>
              </a:rPr>
              <a:t>Ưu Điểm</a:t>
            </a:r>
            <a:endParaRPr sz="2200" b="0" i="0" u="none" strike="noStrike" cap="none">
              <a:solidFill>
                <a:srgbClr val="000000"/>
              </a:solidFill>
              <a:latin typeface="Arial"/>
              <a:ea typeface="Arial"/>
              <a:cs typeface="Arial"/>
              <a:sym typeface="Arial"/>
            </a:endParaRPr>
          </a:p>
        </p:txBody>
      </p:sp>
      <p:sp>
        <p:nvSpPr>
          <p:cNvPr id="443" name="Google Shape;443;p9"/>
          <p:cNvSpPr/>
          <p:nvPr/>
        </p:nvSpPr>
        <p:spPr>
          <a:xfrm>
            <a:off x="794626" y="2379975"/>
            <a:ext cx="6244709" cy="362903"/>
          </a:xfrm>
          <a:prstGeom prst="rect">
            <a:avLst/>
          </a:prstGeom>
          <a:noFill/>
          <a:ln>
            <a:noFill/>
          </a:ln>
        </p:spPr>
        <p:txBody>
          <a:bodyPr spcFirstLastPara="1" wrap="square" lIns="0" tIns="0" rIns="0" bIns="0" anchor="t" anchorCtr="0">
            <a:noAutofit/>
          </a:bodyPr>
          <a:lstStyle/>
          <a:p>
            <a:pPr marL="342900" marR="0" lvl="0" indent="-342900" algn="l" rtl="0">
              <a:lnSpc>
                <a:spcPct val="162857"/>
              </a:lnSpc>
              <a:spcBef>
                <a:spcPts val="0"/>
              </a:spcBef>
              <a:spcAft>
                <a:spcPts val="0"/>
              </a:spcAft>
              <a:buClr>
                <a:srgbClr val="000000"/>
              </a:buClr>
              <a:buSzPts val="1750"/>
              <a:buFont typeface="Arial"/>
              <a:buChar char="•"/>
            </a:pPr>
            <a:r>
              <a:rPr lang="en-US" sz="1750" b="0" i="0" u="none" strike="noStrike" cap="none">
                <a:solidFill>
                  <a:srgbClr val="454240"/>
                </a:solidFill>
                <a:latin typeface="Arial"/>
                <a:ea typeface="Arial"/>
                <a:cs typeface="Arial"/>
                <a:sym typeface="Arial"/>
              </a:rPr>
              <a:t>Giảm tiêu hao nhiên liệu (than, điện)</a:t>
            </a:r>
            <a:endParaRPr sz="1750" b="0" i="0" u="none" strike="noStrike" cap="none">
              <a:solidFill>
                <a:srgbClr val="000000"/>
              </a:solidFill>
              <a:latin typeface="Arial"/>
              <a:ea typeface="Arial"/>
              <a:cs typeface="Arial"/>
              <a:sym typeface="Arial"/>
            </a:endParaRPr>
          </a:p>
        </p:txBody>
      </p:sp>
      <p:sp>
        <p:nvSpPr>
          <p:cNvPr id="444" name="Google Shape;444;p9"/>
          <p:cNvSpPr/>
          <p:nvPr/>
        </p:nvSpPr>
        <p:spPr>
          <a:xfrm>
            <a:off x="794626" y="2822173"/>
            <a:ext cx="6244709" cy="362903"/>
          </a:xfrm>
          <a:prstGeom prst="rect">
            <a:avLst/>
          </a:prstGeom>
          <a:noFill/>
          <a:ln>
            <a:noFill/>
          </a:ln>
        </p:spPr>
        <p:txBody>
          <a:bodyPr spcFirstLastPara="1" wrap="square" lIns="0" tIns="0" rIns="0" bIns="0" anchor="t" anchorCtr="0">
            <a:noAutofit/>
          </a:bodyPr>
          <a:lstStyle/>
          <a:p>
            <a:pPr marL="342900" marR="0" lvl="0" indent="-342900" algn="l" rtl="0">
              <a:lnSpc>
                <a:spcPct val="162857"/>
              </a:lnSpc>
              <a:spcBef>
                <a:spcPts val="0"/>
              </a:spcBef>
              <a:spcAft>
                <a:spcPts val="0"/>
              </a:spcAft>
              <a:buClr>
                <a:srgbClr val="000000"/>
              </a:buClr>
              <a:buSzPts val="1750"/>
              <a:buFont typeface="Arial"/>
              <a:buChar char="•"/>
            </a:pPr>
            <a:r>
              <a:rPr lang="en-US" sz="1750" b="0" i="0" u="none" strike="noStrike" cap="none">
                <a:solidFill>
                  <a:srgbClr val="454240"/>
                </a:solidFill>
                <a:latin typeface="Arial"/>
                <a:ea typeface="Arial"/>
                <a:cs typeface="Arial"/>
                <a:sym typeface="Arial"/>
              </a:rPr>
              <a:t>Tăng sản lượng</a:t>
            </a:r>
            <a:endParaRPr sz="1750" b="0" i="0" u="none" strike="noStrike" cap="none">
              <a:solidFill>
                <a:srgbClr val="000000"/>
              </a:solidFill>
              <a:latin typeface="Arial"/>
              <a:ea typeface="Arial"/>
              <a:cs typeface="Arial"/>
              <a:sym typeface="Arial"/>
            </a:endParaRPr>
          </a:p>
        </p:txBody>
      </p:sp>
      <p:sp>
        <p:nvSpPr>
          <p:cNvPr id="445" name="Google Shape;445;p9"/>
          <p:cNvSpPr/>
          <p:nvPr/>
        </p:nvSpPr>
        <p:spPr>
          <a:xfrm>
            <a:off x="794626" y="3264371"/>
            <a:ext cx="6244709" cy="362903"/>
          </a:xfrm>
          <a:prstGeom prst="rect">
            <a:avLst/>
          </a:prstGeom>
          <a:noFill/>
          <a:ln>
            <a:noFill/>
          </a:ln>
        </p:spPr>
        <p:txBody>
          <a:bodyPr spcFirstLastPara="1" wrap="square" lIns="0" tIns="0" rIns="0" bIns="0" anchor="t" anchorCtr="0">
            <a:noAutofit/>
          </a:bodyPr>
          <a:lstStyle/>
          <a:p>
            <a:pPr marL="342900" marR="0" lvl="0" indent="-342900" algn="l" rtl="0">
              <a:lnSpc>
                <a:spcPct val="162857"/>
              </a:lnSpc>
              <a:spcBef>
                <a:spcPts val="0"/>
              </a:spcBef>
              <a:spcAft>
                <a:spcPts val="0"/>
              </a:spcAft>
              <a:buClr>
                <a:srgbClr val="000000"/>
              </a:buClr>
              <a:buSzPts val="1750"/>
              <a:buFont typeface="Arial"/>
              <a:buChar char="•"/>
            </a:pPr>
            <a:r>
              <a:rPr lang="en-US" sz="1750" b="0" i="0" u="none" strike="noStrike" cap="none">
                <a:solidFill>
                  <a:srgbClr val="454240"/>
                </a:solidFill>
                <a:latin typeface="Arial"/>
                <a:ea typeface="Arial"/>
                <a:cs typeface="Arial"/>
                <a:sym typeface="Arial"/>
              </a:rPr>
              <a:t>Giảm phát thải khí nhà kính</a:t>
            </a:r>
            <a:endParaRPr sz="1750" b="0" i="0" u="none" strike="noStrike" cap="none">
              <a:solidFill>
                <a:srgbClr val="000000"/>
              </a:solidFill>
              <a:latin typeface="Arial"/>
              <a:ea typeface="Arial"/>
              <a:cs typeface="Arial"/>
              <a:sym typeface="Arial"/>
            </a:endParaRPr>
          </a:p>
        </p:txBody>
      </p:sp>
      <p:sp>
        <p:nvSpPr>
          <p:cNvPr id="446" name="Google Shape;446;p9"/>
          <p:cNvSpPr/>
          <p:nvPr/>
        </p:nvSpPr>
        <p:spPr>
          <a:xfrm>
            <a:off x="6271723" y="1866447"/>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5C4E3D"/>
                </a:solidFill>
                <a:latin typeface="Arial"/>
                <a:ea typeface="Arial"/>
                <a:cs typeface="Arial"/>
                <a:sym typeface="Arial"/>
              </a:rPr>
              <a:t>Chiếm Ưu Thế</a:t>
            </a:r>
            <a:endParaRPr sz="2200" b="0" i="0" u="none" strike="noStrike" cap="none">
              <a:solidFill>
                <a:srgbClr val="000000"/>
              </a:solidFill>
              <a:latin typeface="Arial"/>
              <a:ea typeface="Arial"/>
              <a:cs typeface="Arial"/>
              <a:sym typeface="Arial"/>
            </a:endParaRPr>
          </a:p>
        </p:txBody>
      </p:sp>
      <p:sp>
        <p:nvSpPr>
          <p:cNvPr id="447" name="Google Shape;447;p9"/>
          <p:cNvSpPr/>
          <p:nvPr/>
        </p:nvSpPr>
        <p:spPr>
          <a:xfrm>
            <a:off x="6271724" y="2415909"/>
            <a:ext cx="4653516"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Công nghệ lò quay khô là công nghệ phổ biến nhất trong ngành xi măng Việt Nam hiện nay, chiếm phần lớn các nhà máy sản xuất.</a:t>
            </a:r>
            <a:endParaRPr sz="1750" b="0" i="0" u="none" strike="noStrike" cap="none">
              <a:solidFill>
                <a:srgbClr val="000000"/>
              </a:solidFill>
              <a:latin typeface="Arial"/>
              <a:ea typeface="Arial"/>
              <a:cs typeface="Arial"/>
              <a:sym typeface="Arial"/>
            </a:endParaRPr>
          </a:p>
        </p:txBody>
      </p:sp>
      <p:sp>
        <p:nvSpPr>
          <p:cNvPr id="448" name="Google Shape;448;p9"/>
          <p:cNvSpPr/>
          <p:nvPr/>
        </p:nvSpPr>
        <p:spPr>
          <a:xfrm>
            <a:off x="1171347" y="4210174"/>
            <a:ext cx="5237270"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Công nghệ này sử dụng lò quay khô với hệ thống tiền nung và tiền canxi hóa, giúp tiết kiệm năng lượng và tăng hiệu suất so với công nghệ lò đứng truyền thống.</a:t>
            </a:r>
            <a:endParaRPr sz="1750" b="0" i="0" u="none" strike="noStrike" cap="none">
              <a:solidFill>
                <a:srgbClr val="000000"/>
              </a:solidFill>
              <a:latin typeface="Arial"/>
              <a:ea typeface="Arial"/>
              <a:cs typeface="Arial"/>
              <a:sym typeface="Arial"/>
            </a:endParaRPr>
          </a:p>
        </p:txBody>
      </p:sp>
      <p:pic>
        <p:nvPicPr>
          <p:cNvPr id="449" name="Google Shape;449;p9" descr="A large pipe in a factory&#10;&#10;AI-generated content may be incorrect."/>
          <p:cNvPicPr preferRelativeResize="0"/>
          <p:nvPr/>
        </p:nvPicPr>
        <p:blipFill rotWithShape="1">
          <a:blip r:embed="rId3">
            <a:alphaModFix/>
          </a:blip>
          <a:srcRect/>
          <a:stretch/>
        </p:blipFill>
        <p:spPr>
          <a:xfrm>
            <a:off x="7098649" y="3920613"/>
            <a:ext cx="3433936" cy="2460988"/>
          </a:xfrm>
          <a:prstGeom prst="rect">
            <a:avLst/>
          </a:prstGeom>
          <a:noFill/>
          <a:ln>
            <a:noFill/>
          </a:ln>
        </p:spPr>
      </p:pic>
      <p:sp>
        <p:nvSpPr>
          <p:cNvPr id="450" name="Google Shape;450;p9"/>
          <p:cNvSpPr txBox="1"/>
          <p:nvPr/>
        </p:nvSpPr>
        <p:spPr>
          <a:xfrm>
            <a:off x="794626" y="1034123"/>
            <a:ext cx="5613991" cy="495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1.Công </a:t>
            </a:r>
            <a:r>
              <a:rPr lang="en-US" sz="2800" b="1" i="0" u="none" strike="noStrike" cap="none" dirty="0" err="1">
                <a:solidFill>
                  <a:srgbClr val="327176"/>
                </a:solidFill>
                <a:latin typeface="Arial"/>
                <a:ea typeface="Arial"/>
                <a:cs typeface="Arial"/>
                <a:sym typeface="Arial"/>
              </a:rPr>
              <a:t>nghệ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lò</a:t>
            </a:r>
            <a:r>
              <a:rPr lang="en-US" sz="2800" b="1" i="0" u="none" strike="noStrike" cap="none" dirty="0">
                <a:solidFill>
                  <a:srgbClr val="327176"/>
                </a:solidFill>
                <a:latin typeface="Arial"/>
                <a:ea typeface="Arial"/>
                <a:cs typeface="Arial"/>
                <a:sym typeface="Arial"/>
              </a:rPr>
              <a:t> quay </a:t>
            </a:r>
            <a:r>
              <a:rPr lang="en-US" sz="2800" b="1" i="0" u="none" strike="noStrike" cap="none" dirty="0" err="1">
                <a:solidFill>
                  <a:srgbClr val="327176"/>
                </a:solidFill>
                <a:latin typeface="Arial"/>
                <a:ea typeface="Arial"/>
                <a:cs typeface="Arial"/>
                <a:sym typeface="Arial"/>
              </a:rPr>
              <a:t>khô</a:t>
            </a:r>
            <a:endParaRPr sz="2800" b="1" i="0" u="none" strike="noStrike" cap="none" dirty="0">
              <a:solidFill>
                <a:srgbClr val="327176"/>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10"/>
          <p:cNvSpPr txBox="1"/>
          <p:nvPr/>
        </p:nvSpPr>
        <p:spPr>
          <a:xfrm>
            <a:off x="835599" y="1122613"/>
            <a:ext cx="5613991" cy="495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1.Công </a:t>
            </a:r>
            <a:r>
              <a:rPr lang="en-US" sz="2800" b="1" i="0" u="none" strike="noStrike" cap="none" dirty="0" err="1">
                <a:solidFill>
                  <a:srgbClr val="327176"/>
                </a:solidFill>
                <a:latin typeface="Arial"/>
                <a:ea typeface="Arial"/>
                <a:cs typeface="Arial"/>
                <a:sym typeface="Arial"/>
              </a:rPr>
              <a:t>nghệ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lò</a:t>
            </a:r>
            <a:r>
              <a:rPr lang="en-US" sz="2800" b="1" i="0" u="none" strike="noStrike" cap="none" dirty="0">
                <a:solidFill>
                  <a:srgbClr val="327176"/>
                </a:solidFill>
                <a:latin typeface="Arial"/>
                <a:ea typeface="Arial"/>
                <a:cs typeface="Arial"/>
                <a:sym typeface="Arial"/>
              </a:rPr>
              <a:t> quay </a:t>
            </a:r>
            <a:r>
              <a:rPr lang="en-US" sz="2800" b="1" i="0" u="none" strike="noStrike" cap="none" dirty="0" err="1">
                <a:solidFill>
                  <a:srgbClr val="327176"/>
                </a:solidFill>
                <a:latin typeface="Arial"/>
                <a:ea typeface="Arial"/>
                <a:cs typeface="Arial"/>
                <a:sym typeface="Arial"/>
              </a:rPr>
              <a:t>khô</a:t>
            </a:r>
            <a:endParaRPr sz="2800" b="1" i="0" u="none" strike="noStrike" cap="none" dirty="0">
              <a:solidFill>
                <a:srgbClr val="327176"/>
              </a:solidFill>
              <a:latin typeface="Arial"/>
              <a:ea typeface="Arial"/>
              <a:cs typeface="Arial"/>
              <a:sym typeface="Arial"/>
            </a:endParaRPr>
          </a:p>
        </p:txBody>
      </p:sp>
      <p:sp>
        <p:nvSpPr>
          <p:cNvPr id="456" name="Google Shape;456;p10"/>
          <p:cNvSpPr/>
          <p:nvPr/>
        </p:nvSpPr>
        <p:spPr>
          <a:xfrm flipH="1">
            <a:off x="835599" y="1863085"/>
            <a:ext cx="10520802" cy="4247317"/>
          </a:xfrm>
          <a:prstGeom prst="rect">
            <a:avLst/>
          </a:prstGeom>
          <a:noFill/>
          <a:ln>
            <a:noFill/>
          </a:ln>
        </p:spPr>
        <p:txBody>
          <a:bodyPr spcFirstLastPara="1" wrap="square" lIns="91425" tIns="45700" rIns="91425" bIns="45700" anchor="ctr" anchorCtr="0">
            <a:spAutoFit/>
          </a:bodyPr>
          <a:lstStyle/>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Hoàng Thạch (</a:t>
            </a:r>
            <a:r>
              <a:rPr lang="en-US" sz="1800" b="1" i="0" u="none" strike="noStrike" cap="none" dirty="0" err="1">
                <a:solidFill>
                  <a:schemeClr val="dk1"/>
                </a:solidFill>
                <a:latin typeface="Arial"/>
                <a:ea typeface="Arial"/>
                <a:cs typeface="Arial"/>
                <a:sym typeface="Arial"/>
              </a:rPr>
              <a:t>Vicem</a:t>
            </a:r>
            <a:r>
              <a:rPr lang="en-US" sz="1800" b="1" i="0" u="none" strike="noStrike" cap="none" dirty="0">
                <a:solidFill>
                  <a:schemeClr val="dk1"/>
                </a:solidFill>
                <a:latin typeface="Arial"/>
                <a:ea typeface="Arial"/>
                <a:cs typeface="Arial"/>
                <a:sym typeface="Arial"/>
              </a:rPr>
              <a:t> Hoàng Thạch)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Một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trong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những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tiên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phong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tại</a:t>
            </a:r>
            <a:r>
              <a:rPr lang="en-US" sz="1800" b="0" i="0" u="none" strike="noStrike" cap="none" dirty="0">
                <a:solidFill>
                  <a:schemeClr val="dk1"/>
                </a:solidFill>
                <a:latin typeface="Arial"/>
                <a:ea typeface="Arial"/>
                <a:cs typeface="Arial"/>
                <a:sym typeface="Arial"/>
              </a:rPr>
              <a:t> Việt Nam, </a:t>
            </a:r>
            <a:r>
              <a:rPr lang="en-US" sz="1800" b="0" i="0" u="none" strike="noStrike" cap="none" dirty="0" err="1">
                <a:solidFill>
                  <a:schemeClr val="dk1"/>
                </a:solidFill>
                <a:latin typeface="Arial"/>
                <a:ea typeface="Arial"/>
                <a:cs typeface="Arial"/>
                <a:sym typeface="Arial"/>
              </a:rPr>
              <a:t>với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lớn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dây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chuyền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hiện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đại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nằm</a:t>
            </a:r>
            <a:r>
              <a:rPr lang="en-US" sz="1800" b="0" i="0" u="none" strike="noStrike" cap="none" dirty="0">
                <a:solidFill>
                  <a:schemeClr val="dk1"/>
                </a:solidFill>
                <a:latin typeface="Arial"/>
                <a:ea typeface="Arial"/>
                <a:cs typeface="Arial"/>
                <a:sym typeface="Arial"/>
              </a:rPr>
              <a:t> ở </a:t>
            </a:r>
            <a:r>
              <a:rPr lang="en-US" sz="1800" b="0" i="0" u="none" strike="noStrike" cap="none" dirty="0" err="1">
                <a:solidFill>
                  <a:schemeClr val="dk1"/>
                </a:solidFill>
                <a:latin typeface="Arial"/>
                <a:ea typeface="Arial"/>
                <a:cs typeface="Arial"/>
                <a:sym typeface="Arial"/>
              </a:rPr>
              <a:t>tỉnh</a:t>
            </a:r>
            <a:r>
              <a:rPr lang="en-US" sz="1800" b="0" i="0" u="none" strike="noStrike" cap="none" dirty="0">
                <a:solidFill>
                  <a:schemeClr val="dk1"/>
                </a:solidFill>
                <a:latin typeface="Arial"/>
                <a:ea typeface="Arial"/>
                <a:cs typeface="Arial"/>
                <a:sym typeface="Arial"/>
              </a:rPr>
              <a:t> Hải Dương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xuất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khoảng</a:t>
            </a:r>
            <a:r>
              <a:rPr lang="en-US" sz="1800" b="0" i="0" u="none" strike="noStrike" cap="none" dirty="0">
                <a:solidFill>
                  <a:schemeClr val="dk1"/>
                </a:solidFill>
                <a:latin typeface="Arial"/>
                <a:ea typeface="Arial"/>
                <a:cs typeface="Arial"/>
                <a:sym typeface="Arial"/>
              </a:rPr>
              <a:t> 1,6-1,8 </a:t>
            </a:r>
            <a:r>
              <a:rPr lang="en-US" sz="1800" b="0" i="0" u="none" strike="noStrike" cap="none" dirty="0" err="1">
                <a:solidFill>
                  <a:schemeClr val="dk1"/>
                </a:solidFill>
                <a:latin typeface="Arial"/>
                <a:ea typeface="Arial"/>
                <a:cs typeface="Arial"/>
                <a:sym typeface="Arial"/>
              </a:rPr>
              <a:t>triệu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xi </a:t>
            </a:r>
            <a:r>
              <a:rPr lang="en-US" sz="1800" b="0" i="0" u="none" strike="noStrike" cap="none" dirty="0" err="1">
                <a:solidFill>
                  <a:schemeClr val="dk1"/>
                </a:solidFill>
                <a:latin typeface="Arial"/>
                <a:ea typeface="Arial"/>
                <a:cs typeface="Arial"/>
                <a:sym typeface="Arial"/>
              </a:rPr>
              <a:t>măng</a:t>
            </a:r>
            <a:r>
              <a:rPr lang="en-US" sz="1800" b="0" i="0" u="none" strike="noStrike" cap="none" dirty="0">
                <a:solidFill>
                  <a:schemeClr val="dk1"/>
                </a:solidFill>
                <a:latin typeface="Arial"/>
                <a:ea typeface="Arial"/>
                <a:cs typeface="Arial"/>
                <a:sym typeface="Arial"/>
              </a:rPr>
              <a:t>/</a:t>
            </a:r>
            <a:r>
              <a:rPr lang="en-US" sz="1800" b="0" i="0" u="none" strike="noStrike" cap="none" dirty="0" err="1">
                <a:solidFill>
                  <a:schemeClr val="dk1"/>
                </a:solidFill>
                <a:latin typeface="Arial"/>
                <a:ea typeface="Arial"/>
                <a:cs typeface="Arial"/>
                <a:sym typeface="Arial"/>
              </a:rPr>
              <a:t>năm</a:t>
            </a:r>
            <a:r>
              <a:rPr lang="en-US" sz="1800" b="0" i="0" u="none" strike="noStrike" cap="none" dirty="0">
                <a:solidFill>
                  <a:schemeClr val="dk1"/>
                </a:solidFill>
                <a:latin typeface="Arial"/>
                <a:ea typeface="Arial"/>
                <a:cs typeface="Arial"/>
                <a:sym typeface="Arial"/>
              </a:rPr>
              <a:t>.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Nghi Sơn</a:t>
            </a:r>
            <a:r>
              <a:rPr lang="en-US" sz="1800" b="0" i="0" u="none" strike="noStrike" cap="none" dirty="0">
                <a:solidFill>
                  <a:schemeClr val="dk1"/>
                </a:solidFill>
                <a:latin typeface="Arial"/>
                <a:ea typeface="Arial"/>
                <a:cs typeface="Arial"/>
                <a:sym typeface="Arial"/>
              </a:rPr>
              <a:t>: Liên </a:t>
            </a:r>
            <a:r>
              <a:rPr lang="en-US" sz="1800" b="0" i="0" u="none" strike="noStrike" cap="none" dirty="0" err="1">
                <a:solidFill>
                  <a:schemeClr val="dk1"/>
                </a:solidFill>
                <a:latin typeface="Arial"/>
                <a:ea typeface="Arial"/>
                <a:cs typeface="Arial"/>
                <a:sym typeface="Arial"/>
              </a:rPr>
              <a:t>doanh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giữa</a:t>
            </a:r>
            <a:r>
              <a:rPr lang="en-US" sz="1800" b="0" i="0" u="none" strike="noStrike" cap="none" dirty="0">
                <a:solidFill>
                  <a:schemeClr val="dk1"/>
                </a:solidFill>
                <a:latin typeface="Arial"/>
                <a:ea typeface="Arial"/>
                <a:cs typeface="Arial"/>
                <a:sym typeface="Arial"/>
              </a:rPr>
              <a:t> Việt Nam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Nhật </a:t>
            </a:r>
            <a:r>
              <a:rPr lang="en-US" sz="1800" b="0" i="0" u="none" strike="noStrike" cap="none" dirty="0" err="1">
                <a:solidFill>
                  <a:schemeClr val="dk1"/>
                </a:solidFill>
                <a:latin typeface="Arial"/>
                <a:ea typeface="Arial"/>
                <a:cs typeface="Arial"/>
                <a:sym typeface="Arial"/>
              </a:rPr>
              <a:t>Bản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sử</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công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suất</a:t>
            </a:r>
            <a:r>
              <a:rPr lang="en-US" sz="1800" b="0" i="0" u="none" strike="noStrike" cap="none" dirty="0">
                <a:solidFill>
                  <a:schemeClr val="dk1"/>
                </a:solidFill>
                <a:latin typeface="Arial"/>
                <a:ea typeface="Arial"/>
                <a:cs typeface="Arial"/>
                <a:sym typeface="Arial"/>
              </a:rPr>
              <a:t> 5.800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clinker/</a:t>
            </a:r>
            <a:r>
              <a:rPr lang="en-US" sz="1800" b="0" i="0" u="none" strike="noStrike" cap="none" dirty="0" err="1">
                <a:solidFill>
                  <a:schemeClr val="dk1"/>
                </a:solidFill>
                <a:latin typeface="Arial"/>
                <a:ea typeface="Arial"/>
                <a:cs typeface="Arial"/>
                <a:sym typeface="Arial"/>
              </a:rPr>
              <a:t>ngày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một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trong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những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lớn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nước</a:t>
            </a:r>
            <a:r>
              <a:rPr lang="en-US" sz="1800" b="0" i="0" u="none" strike="noStrike" cap="none" dirty="0">
                <a:solidFill>
                  <a:schemeClr val="dk1"/>
                </a:solidFill>
                <a:latin typeface="Arial"/>
                <a:ea typeface="Arial"/>
                <a:cs typeface="Arial"/>
                <a:sym typeface="Arial"/>
              </a:rPr>
              <a:t> ta.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Bút</a:t>
            </a:r>
            <a:r>
              <a:rPr lang="en-US" sz="1800" b="1" i="0" u="none" strike="noStrike" cap="none" dirty="0">
                <a:solidFill>
                  <a:schemeClr val="dk1"/>
                </a:solidFill>
                <a:latin typeface="Arial"/>
                <a:ea typeface="Arial"/>
                <a:cs typeface="Arial"/>
                <a:sym typeface="Arial"/>
              </a:rPr>
              <a:t> Sơn (</a:t>
            </a:r>
            <a:r>
              <a:rPr lang="en-US" sz="1800" b="1" i="0" u="none" strike="noStrike" cap="none" dirty="0" err="1">
                <a:solidFill>
                  <a:schemeClr val="dk1"/>
                </a:solidFill>
                <a:latin typeface="Arial"/>
                <a:ea typeface="Arial"/>
                <a:cs typeface="Arial"/>
                <a:sym typeface="Arial"/>
              </a:rPr>
              <a:t>Vicem</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Bút</a:t>
            </a:r>
            <a:r>
              <a:rPr lang="en-US" sz="1800" b="1" i="0" u="none" strike="noStrike" cap="none" dirty="0">
                <a:solidFill>
                  <a:schemeClr val="dk1"/>
                </a:solidFill>
                <a:latin typeface="Arial"/>
                <a:ea typeface="Arial"/>
                <a:cs typeface="Arial"/>
                <a:sym typeface="Arial"/>
              </a:rPr>
              <a:t> Sơn)</a:t>
            </a:r>
            <a:r>
              <a:rPr lang="en-US" sz="1800" b="0" i="0" u="none" strike="noStrike" cap="none" dirty="0">
                <a:solidFill>
                  <a:schemeClr val="dk1"/>
                </a:solidFill>
                <a:latin typeface="Arial"/>
                <a:ea typeface="Arial"/>
                <a:cs typeface="Arial"/>
                <a:sym typeface="Arial"/>
              </a:rPr>
              <a:t>: Hà Nam, </a:t>
            </a:r>
            <a:r>
              <a:rPr lang="en-US" sz="1800" b="0" i="0" u="none" strike="noStrike" cap="none" dirty="0" err="1">
                <a:solidFill>
                  <a:schemeClr val="dk1"/>
                </a:solidFill>
                <a:latin typeface="Arial"/>
                <a:ea typeface="Arial"/>
                <a:cs typeface="Arial"/>
                <a:sym typeface="Arial"/>
              </a:rPr>
              <a:t>với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khoảng</a:t>
            </a:r>
            <a:r>
              <a:rPr lang="en-US" sz="1800" b="0" i="0" u="none" strike="noStrike" cap="none" dirty="0">
                <a:solidFill>
                  <a:schemeClr val="dk1"/>
                </a:solidFill>
                <a:latin typeface="Arial"/>
                <a:ea typeface="Arial"/>
                <a:cs typeface="Arial"/>
                <a:sym typeface="Arial"/>
              </a:rPr>
              <a:t> 4.000-5.000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clinker/</a:t>
            </a:r>
            <a:r>
              <a:rPr lang="en-US" sz="1800" b="0" i="0" u="none" strike="noStrike" cap="none" dirty="0" err="1">
                <a:solidFill>
                  <a:schemeClr val="dk1"/>
                </a:solidFill>
                <a:latin typeface="Arial"/>
                <a:ea typeface="Arial"/>
                <a:cs typeface="Arial"/>
                <a:sym typeface="Arial"/>
              </a:rPr>
              <a:t>ngày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xuất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hơn</a:t>
            </a:r>
            <a:r>
              <a:rPr lang="en-US" sz="1800" b="0" i="0" u="none" strike="noStrike" cap="none" dirty="0">
                <a:solidFill>
                  <a:schemeClr val="dk1"/>
                </a:solidFill>
                <a:latin typeface="Arial"/>
                <a:ea typeface="Arial"/>
                <a:cs typeface="Arial"/>
                <a:sym typeface="Arial"/>
              </a:rPr>
              <a:t> 1,6 </a:t>
            </a:r>
            <a:r>
              <a:rPr lang="en-US" sz="1800" b="0" i="0" u="none" strike="noStrike" cap="none" dirty="0" err="1">
                <a:solidFill>
                  <a:schemeClr val="dk1"/>
                </a:solidFill>
                <a:latin typeface="Arial"/>
                <a:ea typeface="Arial"/>
                <a:cs typeface="Arial"/>
                <a:sym typeface="Arial"/>
              </a:rPr>
              <a:t>triệu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xi </a:t>
            </a:r>
            <a:r>
              <a:rPr lang="en-US" sz="1800" b="0" i="0" u="none" strike="noStrike" cap="none" dirty="0" err="1">
                <a:solidFill>
                  <a:schemeClr val="dk1"/>
                </a:solidFill>
                <a:latin typeface="Arial"/>
                <a:ea typeface="Arial"/>
                <a:cs typeface="Arial"/>
                <a:sym typeface="Arial"/>
              </a:rPr>
              <a:t>măng</a:t>
            </a:r>
            <a:r>
              <a:rPr lang="en-US" sz="1800" b="0" i="0" u="none" strike="noStrike" cap="none" dirty="0">
                <a:solidFill>
                  <a:schemeClr val="dk1"/>
                </a:solidFill>
                <a:latin typeface="Arial"/>
                <a:ea typeface="Arial"/>
                <a:cs typeface="Arial"/>
                <a:sym typeface="Arial"/>
              </a:rPr>
              <a:t>/</a:t>
            </a:r>
            <a:r>
              <a:rPr lang="en-US" sz="1800" b="0" i="0" u="none" strike="noStrike" cap="none" dirty="0" err="1">
                <a:solidFill>
                  <a:schemeClr val="dk1"/>
                </a:solidFill>
                <a:latin typeface="Arial"/>
                <a:ea typeface="Arial"/>
                <a:cs typeface="Arial"/>
                <a:sym typeface="Arial"/>
              </a:rPr>
              <a:t>năm</a:t>
            </a:r>
            <a:r>
              <a:rPr lang="en-US" sz="1800" b="0" i="0" u="none" strike="noStrike" cap="none" dirty="0">
                <a:solidFill>
                  <a:schemeClr val="dk1"/>
                </a:solidFill>
                <a:latin typeface="Arial"/>
                <a:ea typeface="Arial"/>
                <a:cs typeface="Arial"/>
                <a:sym typeface="Arial"/>
              </a:rPr>
              <a:t>.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Hà Tiên (</a:t>
            </a:r>
            <a:r>
              <a:rPr lang="en-US" sz="1800" b="1" i="0" u="none" strike="noStrike" cap="none" dirty="0" err="1">
                <a:solidFill>
                  <a:schemeClr val="dk1"/>
                </a:solidFill>
                <a:latin typeface="Arial"/>
                <a:ea typeface="Arial"/>
                <a:cs typeface="Arial"/>
                <a:sym typeface="Arial"/>
              </a:rPr>
              <a:t>Vicem</a:t>
            </a:r>
            <a:r>
              <a:rPr lang="en-US" sz="1800" b="1" i="0" u="none" strike="noStrike" cap="none" dirty="0">
                <a:solidFill>
                  <a:schemeClr val="dk1"/>
                </a:solidFill>
                <a:latin typeface="Arial"/>
                <a:ea typeface="Arial"/>
                <a:cs typeface="Arial"/>
                <a:sym typeface="Arial"/>
              </a:rPr>
              <a:t> Hà Tiên)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tại</a:t>
            </a:r>
            <a:r>
              <a:rPr lang="en-US" sz="1800" b="0" i="0" u="none" strike="noStrike" cap="none" dirty="0">
                <a:solidFill>
                  <a:schemeClr val="dk1"/>
                </a:solidFill>
                <a:latin typeface="Arial"/>
                <a:ea typeface="Arial"/>
                <a:cs typeface="Arial"/>
                <a:sym typeface="Arial"/>
              </a:rPr>
              <a:t> TP. </a:t>
            </a:r>
            <a:r>
              <a:rPr lang="en-US" sz="1800" b="0" i="0" u="none" strike="noStrike" cap="none" dirty="0" err="1">
                <a:solidFill>
                  <a:schemeClr val="dk1"/>
                </a:solidFill>
                <a:latin typeface="Arial"/>
                <a:ea typeface="Arial"/>
                <a:cs typeface="Arial"/>
                <a:sym typeface="Arial"/>
              </a:rPr>
              <a:t>Hồ</a:t>
            </a:r>
            <a:r>
              <a:rPr lang="en-US" sz="1800" b="0" i="0" u="none" strike="noStrike" cap="none" dirty="0">
                <a:solidFill>
                  <a:schemeClr val="dk1"/>
                </a:solidFill>
                <a:latin typeface="Arial"/>
                <a:ea typeface="Arial"/>
                <a:cs typeface="Arial"/>
                <a:sym typeface="Arial"/>
              </a:rPr>
              <a:t> Chí Minh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tỉnh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lân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cận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sử</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hiện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đại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hàng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năm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đạt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hàng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triệu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Cẩm</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Phả</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tại</a:t>
            </a:r>
            <a:r>
              <a:rPr lang="en-US" sz="1800" b="0" i="0" u="none" strike="noStrike" cap="none" dirty="0">
                <a:solidFill>
                  <a:schemeClr val="dk1"/>
                </a:solidFill>
                <a:latin typeface="Arial"/>
                <a:ea typeface="Arial"/>
                <a:cs typeface="Arial"/>
                <a:sym typeface="Arial"/>
              </a:rPr>
              <a:t> Quảng Ninh, </a:t>
            </a:r>
            <a:r>
              <a:rPr lang="en-US" sz="1800" b="0" i="0" u="none" strike="noStrike" cap="none" dirty="0" err="1">
                <a:solidFill>
                  <a:schemeClr val="dk1"/>
                </a:solidFill>
                <a:latin typeface="Arial"/>
                <a:ea typeface="Arial"/>
                <a:cs typeface="Arial"/>
                <a:sym typeface="Arial"/>
              </a:rPr>
              <a:t>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phương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khô</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khoảng</a:t>
            </a:r>
            <a:r>
              <a:rPr lang="en-US" sz="1800" b="0" i="0" u="none" strike="noStrike" cap="none" dirty="0">
                <a:solidFill>
                  <a:schemeClr val="dk1"/>
                </a:solidFill>
                <a:latin typeface="Arial"/>
                <a:ea typeface="Arial"/>
                <a:cs typeface="Arial"/>
                <a:sym typeface="Arial"/>
              </a:rPr>
              <a:t> 2,3 </a:t>
            </a:r>
            <a:r>
              <a:rPr lang="en-US" sz="1800" b="0" i="0" u="none" strike="noStrike" cap="none" dirty="0" err="1">
                <a:solidFill>
                  <a:schemeClr val="dk1"/>
                </a:solidFill>
                <a:latin typeface="Arial"/>
                <a:ea typeface="Arial"/>
                <a:cs typeface="Arial"/>
                <a:sym typeface="Arial"/>
              </a:rPr>
              <a:t>triệu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xi </a:t>
            </a:r>
            <a:r>
              <a:rPr lang="en-US" sz="1800" b="0" i="0" u="none" strike="noStrike" cap="none" dirty="0" err="1">
                <a:solidFill>
                  <a:schemeClr val="dk1"/>
                </a:solidFill>
                <a:latin typeface="Arial"/>
                <a:ea typeface="Arial"/>
                <a:cs typeface="Arial"/>
                <a:sym typeface="Arial"/>
              </a:rPr>
              <a:t>măng</a:t>
            </a:r>
            <a:r>
              <a:rPr lang="en-US" sz="1800" b="0" i="0" u="none" strike="noStrike" cap="none" dirty="0">
                <a:solidFill>
                  <a:schemeClr val="dk1"/>
                </a:solidFill>
                <a:latin typeface="Arial"/>
                <a:ea typeface="Arial"/>
                <a:cs typeface="Arial"/>
                <a:sym typeface="Arial"/>
              </a:rPr>
              <a:t>/</a:t>
            </a:r>
            <a:r>
              <a:rPr lang="en-US" sz="1800" b="0" i="0" u="none" strike="noStrike" cap="none" dirty="0" err="1">
                <a:solidFill>
                  <a:schemeClr val="dk1"/>
                </a:solidFill>
                <a:latin typeface="Arial"/>
                <a:ea typeface="Arial"/>
                <a:cs typeface="Arial"/>
                <a:sym typeface="Arial"/>
              </a:rPr>
              <a:t>năm</a:t>
            </a:r>
            <a:r>
              <a:rPr lang="en-US" sz="1800" b="0" i="0" u="none" strike="noStrike" cap="none" dirty="0">
                <a:solidFill>
                  <a:schemeClr val="dk1"/>
                </a:solidFill>
                <a:latin typeface="Arial"/>
                <a:ea typeface="Arial"/>
                <a:cs typeface="Arial"/>
                <a:sym typeface="Arial"/>
              </a:rPr>
              <a:t>.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The </a:t>
            </a:r>
            <a:r>
              <a:rPr lang="en-US" sz="1800" b="1" i="0" u="none" strike="noStrike" cap="none" dirty="0" err="1">
                <a:solidFill>
                  <a:schemeClr val="dk1"/>
                </a:solidFill>
                <a:latin typeface="Arial"/>
                <a:ea typeface="Arial"/>
                <a:cs typeface="Arial"/>
                <a:sym typeface="Arial"/>
              </a:rPr>
              <a:t>Vissai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Tập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đoàn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lớn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tại</a:t>
            </a:r>
            <a:r>
              <a:rPr lang="en-US" sz="1800" b="0" i="0" u="none" strike="noStrike" cap="none" dirty="0">
                <a:solidFill>
                  <a:schemeClr val="dk1"/>
                </a:solidFill>
                <a:latin typeface="Arial"/>
                <a:ea typeface="Arial"/>
                <a:cs typeface="Arial"/>
                <a:sym typeface="Arial"/>
              </a:rPr>
              <a:t> Ninh Bình, </a:t>
            </a:r>
            <a:r>
              <a:rPr lang="en-US" sz="1800" b="0" i="0" u="none" strike="noStrike" cap="none" dirty="0" err="1">
                <a:solidFill>
                  <a:schemeClr val="dk1"/>
                </a:solidFill>
                <a:latin typeface="Arial"/>
                <a:ea typeface="Arial"/>
                <a:cs typeface="Arial"/>
                <a:sym typeface="Arial"/>
              </a:rPr>
              <a:t>với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nhiều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dây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chuyền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tổng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lên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đến</a:t>
            </a:r>
            <a:r>
              <a:rPr lang="en-US" sz="1800" b="0" i="0" u="none" strike="noStrike" cap="none" dirty="0">
                <a:solidFill>
                  <a:schemeClr val="dk1"/>
                </a:solidFill>
                <a:latin typeface="Arial"/>
                <a:ea typeface="Arial"/>
                <a:cs typeface="Arial"/>
                <a:sym typeface="Arial"/>
              </a:rPr>
              <a:t> 13 </a:t>
            </a:r>
            <a:r>
              <a:rPr lang="en-US" sz="1800" b="0" i="0" u="none" strike="noStrike" cap="none" dirty="0" err="1">
                <a:solidFill>
                  <a:schemeClr val="dk1"/>
                </a:solidFill>
                <a:latin typeface="Arial"/>
                <a:ea typeface="Arial"/>
                <a:cs typeface="Arial"/>
                <a:sym typeface="Arial"/>
              </a:rPr>
              <a:t>triệu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xi </a:t>
            </a:r>
            <a:r>
              <a:rPr lang="en-US" sz="1800" b="0" i="0" u="none" strike="noStrike" cap="none" dirty="0" err="1">
                <a:solidFill>
                  <a:schemeClr val="dk1"/>
                </a:solidFill>
                <a:latin typeface="Arial"/>
                <a:ea typeface="Arial"/>
                <a:cs typeface="Arial"/>
                <a:sym typeface="Arial"/>
              </a:rPr>
              <a:t>măng</a:t>
            </a:r>
            <a:r>
              <a:rPr lang="en-US" sz="1800" b="0" i="0" u="none" strike="noStrike" cap="none" dirty="0">
                <a:solidFill>
                  <a:schemeClr val="dk1"/>
                </a:solidFill>
                <a:latin typeface="Arial"/>
                <a:ea typeface="Arial"/>
                <a:cs typeface="Arial"/>
                <a:sym typeface="Arial"/>
              </a:rPr>
              <a:t>/</a:t>
            </a:r>
            <a:r>
              <a:rPr lang="en-US" sz="1800" b="0" i="0" u="none" strike="noStrike" cap="none" dirty="0" err="1">
                <a:solidFill>
                  <a:schemeClr val="dk1"/>
                </a:solidFill>
                <a:latin typeface="Arial"/>
                <a:ea typeface="Arial"/>
                <a:cs typeface="Arial"/>
                <a:sym typeface="Arial"/>
              </a:rPr>
              <a:t>năm</a:t>
            </a:r>
            <a:r>
              <a:rPr lang="en-US" sz="1800" b="0" i="0" u="none" strike="noStrike" cap="none" dirty="0">
                <a:solidFill>
                  <a:schemeClr val="dk1"/>
                </a:solidFill>
                <a:latin typeface="Arial"/>
                <a:ea typeface="Arial"/>
                <a:cs typeface="Arial"/>
                <a:sym typeface="Arial"/>
              </a:rPr>
              <a:t>. </a:t>
            </a:r>
            <a:endParaRPr dirty="0"/>
          </a:p>
          <a:p>
            <a:pPr marL="0" marR="0" lvl="0" indent="-114300" algn="just"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Duyên Hà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Tại</a:t>
            </a:r>
            <a:r>
              <a:rPr lang="en-US" sz="1800" b="0" i="0" u="none" strike="noStrike" cap="none" dirty="0">
                <a:solidFill>
                  <a:schemeClr val="dk1"/>
                </a:solidFill>
                <a:latin typeface="Arial"/>
                <a:ea typeface="Arial"/>
                <a:cs typeface="Arial"/>
                <a:sym typeface="Arial"/>
              </a:rPr>
              <a:t> Ninh Bình, </a:t>
            </a:r>
            <a:r>
              <a:rPr lang="en-US" sz="1800" b="0" i="0" u="none" strike="noStrike" cap="none" dirty="0" err="1">
                <a:solidFill>
                  <a:schemeClr val="dk1"/>
                </a:solidFill>
                <a:latin typeface="Arial"/>
                <a:ea typeface="Arial"/>
                <a:cs typeface="Arial"/>
                <a:sym typeface="Arial"/>
              </a:rPr>
              <a:t>công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suất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khoảng</a:t>
            </a:r>
            <a:r>
              <a:rPr lang="en-US" sz="1800" b="0" i="0" u="none" strike="noStrike" cap="none" dirty="0">
                <a:solidFill>
                  <a:schemeClr val="dk1"/>
                </a:solidFill>
                <a:latin typeface="Arial"/>
                <a:ea typeface="Arial"/>
                <a:cs typeface="Arial"/>
                <a:sym typeface="Arial"/>
              </a:rPr>
              <a:t> 4.000-5.000 </a:t>
            </a:r>
            <a:r>
              <a:rPr lang="en-US" sz="1800" b="0" i="0" u="none" strike="noStrike" cap="none" dirty="0" err="1">
                <a:solidFill>
                  <a:schemeClr val="dk1"/>
                </a:solidFill>
                <a:latin typeface="Arial"/>
                <a:ea typeface="Arial"/>
                <a:cs typeface="Arial"/>
                <a:sym typeface="Arial"/>
              </a:rPr>
              <a:t>tấn</a:t>
            </a:r>
            <a:r>
              <a:rPr lang="en-US" sz="1800" b="0" i="0" u="none" strike="noStrike" cap="none" dirty="0">
                <a:solidFill>
                  <a:schemeClr val="dk1"/>
                </a:solidFill>
                <a:latin typeface="Arial"/>
                <a:ea typeface="Arial"/>
                <a:cs typeface="Arial"/>
                <a:sym typeface="Arial"/>
              </a:rPr>
              <a:t> clinker/</a:t>
            </a:r>
            <a:r>
              <a:rPr lang="en-US" sz="1800" b="0" i="0" u="none" strike="noStrike" cap="none" dirty="0" err="1">
                <a:solidFill>
                  <a:schemeClr val="dk1"/>
                </a:solidFill>
                <a:latin typeface="Arial"/>
                <a:ea typeface="Arial"/>
                <a:cs typeface="Arial"/>
                <a:sym typeface="Arial"/>
              </a:rPr>
              <a:t>ngày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phẩm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đạt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tiêu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chuẩn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quốc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tế</a:t>
            </a:r>
            <a:r>
              <a:rPr lang="en-US" sz="1800" b="0" i="0" u="none" strike="noStrike" cap="none" dirty="0">
                <a:solidFill>
                  <a:schemeClr val="dk1"/>
                </a:solidFill>
                <a:latin typeface="Arial"/>
                <a:ea typeface="Arial"/>
                <a:cs typeface="Arial"/>
                <a:sym typeface="Arial"/>
              </a:rPr>
              <a:t>.</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1"/>
          <p:cNvSpPr txBox="1"/>
          <p:nvPr/>
        </p:nvSpPr>
        <p:spPr>
          <a:xfrm>
            <a:off x="953801" y="1279929"/>
            <a:ext cx="5613991" cy="495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1.Công </a:t>
            </a:r>
            <a:r>
              <a:rPr lang="en-US" sz="2800" b="1" i="0" u="none" strike="noStrike" cap="none" dirty="0" err="1">
                <a:solidFill>
                  <a:srgbClr val="327176"/>
                </a:solidFill>
                <a:latin typeface="Arial"/>
                <a:ea typeface="Arial"/>
                <a:cs typeface="Arial"/>
                <a:sym typeface="Arial"/>
              </a:rPr>
              <a:t>nghệ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lò</a:t>
            </a:r>
            <a:r>
              <a:rPr lang="en-US" sz="2800" b="1" i="0" u="none" strike="noStrike" cap="none" dirty="0">
                <a:solidFill>
                  <a:srgbClr val="327176"/>
                </a:solidFill>
                <a:latin typeface="Arial"/>
                <a:ea typeface="Arial"/>
                <a:cs typeface="Arial"/>
                <a:sym typeface="Arial"/>
              </a:rPr>
              <a:t> quay </a:t>
            </a:r>
            <a:r>
              <a:rPr lang="en-US" sz="2800" b="1" i="0" u="none" strike="noStrike" cap="none" dirty="0" err="1">
                <a:solidFill>
                  <a:srgbClr val="327176"/>
                </a:solidFill>
                <a:latin typeface="Arial"/>
                <a:ea typeface="Arial"/>
                <a:cs typeface="Arial"/>
                <a:sym typeface="Arial"/>
              </a:rPr>
              <a:t>khô</a:t>
            </a:r>
            <a:endParaRPr sz="2800" b="1" i="0" u="none" strike="noStrike" cap="none" dirty="0">
              <a:solidFill>
                <a:srgbClr val="327176"/>
              </a:solidFill>
              <a:latin typeface="Arial"/>
              <a:ea typeface="Arial"/>
              <a:cs typeface="Arial"/>
              <a:sym typeface="Arial"/>
            </a:endParaRPr>
          </a:p>
        </p:txBody>
      </p:sp>
      <p:sp>
        <p:nvSpPr>
          <p:cNvPr id="462" name="Google Shape;462;p11"/>
          <p:cNvSpPr txBox="1"/>
          <p:nvPr/>
        </p:nvSpPr>
        <p:spPr>
          <a:xfrm>
            <a:off x="953801" y="2149246"/>
            <a:ext cx="9979597" cy="3662349"/>
          </a:xfrm>
          <a:prstGeom prst="rect">
            <a:avLst/>
          </a:prstGeom>
          <a:noFill/>
          <a:ln>
            <a:noFill/>
          </a:ln>
        </p:spPr>
        <p:txBody>
          <a:bodyPr spcFirstLastPara="1" wrap="square" lIns="91425" tIns="45700" rIns="91425" bIns="45700" anchor="t" anchorCtr="0">
            <a:spAutoFit/>
          </a:bodyPr>
          <a:lstStyle/>
          <a:p>
            <a:pPr marL="228600" marR="0" lvl="0" indent="0" algn="l" rtl="0">
              <a:lnSpc>
                <a:spcPct val="115000"/>
              </a:lnSpc>
              <a:spcBef>
                <a:spcPts val="0"/>
              </a:spcBef>
              <a:spcAft>
                <a:spcPts val="0"/>
              </a:spcAft>
              <a:buClr>
                <a:srgbClr val="000000"/>
              </a:buClr>
              <a:buSzPts val="1800"/>
              <a:buFont typeface="Arial"/>
              <a:buNone/>
            </a:pPr>
            <a:r>
              <a:rPr lang="en-US" sz="1800" b="1" i="0" u="none" strike="noStrike" cap="none" dirty="0" err="1">
                <a:solidFill>
                  <a:srgbClr val="000000"/>
                </a:solidFill>
                <a:latin typeface="Arial"/>
                <a:ea typeface="Arial"/>
                <a:cs typeface="Arial"/>
                <a:sym typeface="Arial"/>
              </a:rPr>
              <a:t>Thực</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trạng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và</a:t>
            </a:r>
            <a:r>
              <a:rPr lang="en-US" sz="1800" b="1" i="0" u="none" strike="noStrike" cap="none" dirty="0">
                <a:solidFill>
                  <a:srgbClr val="000000"/>
                </a:solidFill>
                <a:latin typeface="Arial"/>
                <a:ea typeface="Arial"/>
                <a:cs typeface="Arial"/>
                <a:sym typeface="Arial"/>
              </a:rPr>
              <a:t> xu </a:t>
            </a:r>
            <a:r>
              <a:rPr lang="en-US" sz="1800" b="1" i="0" u="none" strike="noStrike" cap="none" dirty="0" err="1">
                <a:solidFill>
                  <a:srgbClr val="000000"/>
                </a:solidFill>
                <a:latin typeface="Arial"/>
                <a:ea typeface="Arial"/>
                <a:cs typeface="Arial"/>
                <a:sym typeface="Arial"/>
              </a:rPr>
              <a:t>hướng</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Hiện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đại</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hóa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Nhiều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đang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đầu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tư</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hồi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nhiệt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điện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giảm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CO2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a:t>
            </a:r>
            <a:r>
              <a:rPr lang="en-US" sz="1800" b="0" i="0" u="none" strike="noStrike" cap="none" dirty="0">
                <a:solidFill>
                  <a:srgbClr val="000000"/>
                </a:solidFill>
                <a:latin typeface="Arial"/>
                <a:ea typeface="Arial"/>
                <a:cs typeface="Arial"/>
                <a:sym typeface="Arial"/>
              </a:rPr>
              <a:t>, Xi </a:t>
            </a:r>
            <a:r>
              <a:rPr lang="en-US" sz="1800" b="0" i="0" u="none" strike="noStrike" cap="none" dirty="0" err="1">
                <a:solidFill>
                  <a:srgbClr val="000000"/>
                </a:solidFill>
                <a:latin typeface="Arial"/>
                <a:ea typeface="Arial"/>
                <a:cs typeface="Arial"/>
                <a:sym typeface="Arial"/>
              </a:rPr>
              <a:t>măng</a:t>
            </a:r>
            <a:r>
              <a:rPr lang="en-US" sz="1800" b="0" i="0" u="none" strike="noStrike" cap="none" dirty="0">
                <a:solidFill>
                  <a:srgbClr val="000000"/>
                </a:solidFill>
                <a:latin typeface="Arial"/>
                <a:ea typeface="Arial"/>
                <a:cs typeface="Arial"/>
                <a:sym typeface="Arial"/>
              </a:rPr>
              <a:t> Hoàng Thạch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Nghi Sơn </a:t>
            </a:r>
            <a:r>
              <a:rPr lang="en-US" sz="1800" b="0" i="0" u="none" strike="noStrike" cap="none" dirty="0" err="1">
                <a:solidFill>
                  <a:srgbClr val="000000"/>
                </a:solidFill>
                <a:latin typeface="Arial"/>
                <a:ea typeface="Arial"/>
                <a:cs typeface="Arial"/>
                <a:sym typeface="Arial"/>
              </a:rPr>
              <a:t>đã</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giải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này</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Thách</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thức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Dù</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quay </a:t>
            </a:r>
            <a:r>
              <a:rPr lang="en-US" sz="1800" b="0" i="0" u="none" strike="noStrike" cap="none" dirty="0" err="1">
                <a:solidFill>
                  <a:srgbClr val="000000"/>
                </a:solidFill>
                <a:latin typeface="Arial"/>
                <a:ea typeface="Arial"/>
                <a:cs typeface="Arial"/>
                <a:sym typeface="Arial"/>
              </a:rPr>
              <a:t>khô</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ít</a:t>
            </a:r>
            <a:r>
              <a:rPr lang="en-US" sz="1800" b="0" i="0" u="none" strike="noStrike" cap="none" dirty="0">
                <a:solidFill>
                  <a:srgbClr val="000000"/>
                </a:solidFill>
                <a:latin typeface="Arial"/>
                <a:ea typeface="Arial"/>
                <a:cs typeface="Arial"/>
                <a:sym typeface="Arial"/>
              </a:rPr>
              <a:t> ô </a:t>
            </a:r>
            <a:r>
              <a:rPr lang="en-US" sz="1800" b="0" i="0" u="none" strike="noStrike" cap="none" dirty="0" err="1">
                <a:solidFill>
                  <a:srgbClr val="000000"/>
                </a:solidFill>
                <a:latin typeface="Arial"/>
                <a:ea typeface="Arial"/>
                <a:cs typeface="Arial"/>
                <a:sym typeface="Arial"/>
              </a:rPr>
              <a:t>nhiễm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hơn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đứng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vẫn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mặt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với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vấn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đề</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bụi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mịn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(SO2, NOx, CO2), </a:t>
            </a:r>
            <a:r>
              <a:rPr lang="en-US" sz="1800" b="0" i="0" u="none" strike="noStrike" cap="none" dirty="0" err="1">
                <a:solidFill>
                  <a:srgbClr val="000000"/>
                </a:solidFill>
                <a:latin typeface="Arial"/>
                <a:ea typeface="Arial"/>
                <a:cs typeface="Arial"/>
                <a:sym typeface="Arial"/>
              </a:rPr>
              <a:t>đòi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hỏi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lý</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môi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trường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hiện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đại</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228600" marR="0" lvl="0" indent="0" algn="l" rtl="0">
              <a:lnSpc>
                <a:spcPct val="115000"/>
              </a:lnSpc>
              <a:spcBef>
                <a:spcPts val="800"/>
              </a:spcBef>
              <a:spcAft>
                <a:spcPts val="0"/>
              </a:spcAft>
              <a:buClr>
                <a:srgbClr val="000000"/>
              </a:buClr>
              <a:buSzPts val="1800"/>
              <a:buFont typeface="Arial"/>
              <a:buNone/>
            </a:pPr>
            <a:r>
              <a:rPr lang="en-US" sz="1800" b="1" i="0" u="none" strike="noStrike" cap="none" dirty="0">
                <a:solidFill>
                  <a:srgbClr val="000000"/>
                </a:solidFill>
                <a:latin typeface="Arial"/>
                <a:ea typeface="Arial"/>
                <a:cs typeface="Arial"/>
                <a:sym typeface="Arial"/>
              </a:rPr>
              <a:t>5. </a:t>
            </a:r>
            <a:r>
              <a:rPr lang="en-US" sz="1800" b="1" i="0" u="none" strike="noStrike" cap="none" dirty="0" err="1">
                <a:solidFill>
                  <a:srgbClr val="000000"/>
                </a:solidFill>
                <a:latin typeface="Arial"/>
                <a:ea typeface="Arial"/>
                <a:cs typeface="Arial"/>
                <a:sym typeface="Arial"/>
              </a:rPr>
              <a:t>Số</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liệu</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tổng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quan</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0" i="0" u="none" strike="noStrike" cap="none" dirty="0" err="1">
                <a:solidFill>
                  <a:srgbClr val="000000"/>
                </a:solidFill>
                <a:latin typeface="Arial"/>
                <a:ea typeface="Arial"/>
                <a:cs typeface="Arial"/>
                <a:sym typeface="Arial"/>
              </a:rPr>
              <a:t>Tính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đến</a:t>
            </a:r>
            <a:r>
              <a:rPr lang="en-US" sz="1800" b="0" i="0" u="none" strike="noStrike" cap="none" dirty="0">
                <a:solidFill>
                  <a:srgbClr val="000000"/>
                </a:solidFill>
                <a:latin typeface="Arial"/>
                <a:ea typeface="Arial"/>
                <a:cs typeface="Arial"/>
                <a:sym typeface="Arial"/>
              </a:rPr>
              <a:t> nay, Việt Nam </a:t>
            </a:r>
            <a:r>
              <a:rPr lang="en-US" sz="1800" b="0" i="0" u="none" strike="noStrike" cap="none" dirty="0" err="1">
                <a:solidFill>
                  <a:srgbClr val="000000"/>
                </a:solidFill>
                <a:latin typeface="Arial"/>
                <a:ea typeface="Arial"/>
                <a:cs typeface="Arial"/>
                <a:sym typeface="Arial"/>
              </a:rPr>
              <a:t>có</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khoảng</a:t>
            </a:r>
            <a:r>
              <a:rPr lang="en-US" sz="1800" b="0" i="0" u="none" strike="noStrike" cap="none" dirty="0">
                <a:solidFill>
                  <a:srgbClr val="000000"/>
                </a:solidFill>
                <a:latin typeface="Arial"/>
                <a:ea typeface="Arial"/>
                <a:cs typeface="Arial"/>
                <a:sym typeface="Arial"/>
              </a:rPr>
              <a:t> 80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xi </a:t>
            </a:r>
            <a:r>
              <a:rPr lang="en-US" sz="1800" b="0" i="0" u="none" strike="noStrike" cap="none" dirty="0" err="1">
                <a:solidFill>
                  <a:srgbClr val="000000"/>
                </a:solidFill>
                <a:latin typeface="Arial"/>
                <a:ea typeface="Arial"/>
                <a:cs typeface="Arial"/>
                <a:sym typeface="Arial"/>
              </a:rPr>
              <a:t>măng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lớn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nhỏ</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đó</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hơn</a:t>
            </a:r>
            <a:r>
              <a:rPr lang="en-US" sz="1800" b="0" i="0" u="none" strike="noStrike" cap="none" dirty="0">
                <a:solidFill>
                  <a:srgbClr val="000000"/>
                </a:solidFill>
                <a:latin typeface="Arial"/>
                <a:ea typeface="Arial"/>
                <a:cs typeface="Arial"/>
                <a:sym typeface="Arial"/>
              </a:rPr>
              <a:t> 50%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quay </a:t>
            </a:r>
            <a:r>
              <a:rPr lang="en-US" sz="1800" b="0" i="0" u="none" strike="noStrike" cap="none" dirty="0" err="1">
                <a:solidFill>
                  <a:srgbClr val="000000"/>
                </a:solidFill>
                <a:latin typeface="Arial"/>
                <a:ea typeface="Arial"/>
                <a:cs typeface="Arial"/>
                <a:sym typeface="Arial"/>
              </a:rPr>
              <a:t>với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tổng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thiết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kế</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trên</a:t>
            </a:r>
            <a:r>
              <a:rPr lang="en-US" sz="1800" b="0" i="0" u="none" strike="noStrike" cap="none" dirty="0">
                <a:solidFill>
                  <a:srgbClr val="000000"/>
                </a:solidFill>
                <a:latin typeface="Arial"/>
                <a:ea typeface="Arial"/>
                <a:cs typeface="Arial"/>
                <a:sym typeface="Arial"/>
              </a:rPr>
              <a:t> 100 </a:t>
            </a:r>
            <a:r>
              <a:rPr lang="en-US" sz="1800" b="0" i="0" u="none" strike="noStrike" cap="none" dirty="0" err="1">
                <a:solidFill>
                  <a:srgbClr val="000000"/>
                </a:solidFill>
                <a:latin typeface="Arial"/>
                <a:ea typeface="Arial"/>
                <a:cs typeface="Arial"/>
                <a:sym typeface="Arial"/>
              </a:rPr>
              <a:t>triệu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tấn</a:t>
            </a:r>
            <a:r>
              <a:rPr lang="en-US" sz="1800" b="0" i="0" u="none" strike="noStrike" cap="none" dirty="0">
                <a:solidFill>
                  <a:srgbClr val="000000"/>
                </a:solidFill>
                <a:latin typeface="Arial"/>
                <a:ea typeface="Arial"/>
                <a:cs typeface="Arial"/>
                <a:sym typeface="Arial"/>
              </a:rPr>
              <a:t>/</a:t>
            </a:r>
            <a:r>
              <a:rPr lang="en-US" sz="1800" b="0" i="0" u="none" strike="noStrike" cap="none" dirty="0" err="1">
                <a:solidFill>
                  <a:srgbClr val="000000"/>
                </a:solidFill>
                <a:latin typeface="Arial"/>
                <a:ea typeface="Arial"/>
                <a:cs typeface="Arial"/>
                <a:sym typeface="Arial"/>
              </a:rPr>
              <a:t>năm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lượng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thực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tế</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năm</a:t>
            </a:r>
            <a:r>
              <a:rPr lang="en-US" sz="1800" b="0" i="0" u="none" strike="noStrike" cap="none" dirty="0">
                <a:solidFill>
                  <a:srgbClr val="000000"/>
                </a:solidFill>
                <a:latin typeface="Arial"/>
                <a:ea typeface="Arial"/>
                <a:cs typeface="Arial"/>
                <a:sym typeface="Arial"/>
              </a:rPr>
              <a:t> 2024 </a:t>
            </a:r>
            <a:r>
              <a:rPr lang="en-US" sz="1800" b="0" i="0" u="none" strike="noStrike" cap="none" dirty="0" err="1">
                <a:solidFill>
                  <a:srgbClr val="000000"/>
                </a:solidFill>
                <a:latin typeface="Arial"/>
                <a:ea typeface="Arial"/>
                <a:cs typeface="Arial"/>
                <a:sym typeface="Arial"/>
              </a:rPr>
              <a:t>ước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tính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khoảng</a:t>
            </a:r>
            <a:r>
              <a:rPr lang="en-US" sz="1800" b="0" i="0" u="none" strike="noStrike" cap="none" dirty="0">
                <a:solidFill>
                  <a:srgbClr val="000000"/>
                </a:solidFill>
                <a:latin typeface="Arial"/>
                <a:ea typeface="Arial"/>
                <a:cs typeface="Arial"/>
                <a:sym typeface="Arial"/>
              </a:rPr>
              <a:t> 90-100 </a:t>
            </a:r>
            <a:r>
              <a:rPr lang="en-US" sz="1800" b="0" i="0" u="none" strike="noStrike" cap="none" dirty="0" err="1">
                <a:solidFill>
                  <a:srgbClr val="000000"/>
                </a:solidFill>
                <a:latin typeface="Arial"/>
                <a:ea typeface="Arial"/>
                <a:cs typeface="Arial"/>
                <a:sym typeface="Arial"/>
              </a:rPr>
              <a:t>triệu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tấn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ứng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cầu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nước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khẩu</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2"/>
          <p:cNvSpPr txBox="1"/>
          <p:nvPr/>
        </p:nvSpPr>
        <p:spPr>
          <a:xfrm>
            <a:off x="953801" y="1260265"/>
            <a:ext cx="5613991" cy="495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1.Công </a:t>
            </a:r>
            <a:r>
              <a:rPr lang="en-US" sz="2800" b="1" i="0" u="none" strike="noStrike" cap="none" dirty="0" err="1">
                <a:solidFill>
                  <a:srgbClr val="327176"/>
                </a:solidFill>
                <a:latin typeface="Arial"/>
                <a:ea typeface="Arial"/>
                <a:cs typeface="Arial"/>
                <a:sym typeface="Arial"/>
              </a:rPr>
              <a:t>nghệ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lò</a:t>
            </a:r>
            <a:r>
              <a:rPr lang="en-US" sz="2800" b="1" i="0" u="none" strike="noStrike" cap="none" dirty="0">
                <a:solidFill>
                  <a:srgbClr val="327176"/>
                </a:solidFill>
                <a:latin typeface="Arial"/>
                <a:ea typeface="Arial"/>
                <a:cs typeface="Arial"/>
                <a:sym typeface="Arial"/>
              </a:rPr>
              <a:t> quay </a:t>
            </a:r>
            <a:r>
              <a:rPr lang="en-US" sz="2800" b="1" i="0" u="none" strike="noStrike" cap="none" dirty="0" err="1">
                <a:solidFill>
                  <a:srgbClr val="327176"/>
                </a:solidFill>
                <a:latin typeface="Arial"/>
                <a:ea typeface="Arial"/>
                <a:cs typeface="Arial"/>
                <a:sym typeface="Arial"/>
              </a:rPr>
              <a:t>khô</a:t>
            </a:r>
            <a:endParaRPr sz="2800" b="1" i="0" u="none" strike="noStrike" cap="none" dirty="0">
              <a:solidFill>
                <a:srgbClr val="327176"/>
              </a:solidFill>
              <a:latin typeface="Arial"/>
              <a:ea typeface="Arial"/>
              <a:cs typeface="Arial"/>
              <a:sym typeface="Arial"/>
            </a:endParaRPr>
          </a:p>
        </p:txBody>
      </p:sp>
      <p:sp>
        <p:nvSpPr>
          <p:cNvPr id="468" name="Google Shape;468;p12"/>
          <p:cNvSpPr txBox="1"/>
          <p:nvPr/>
        </p:nvSpPr>
        <p:spPr>
          <a:xfrm>
            <a:off x="953801" y="2060756"/>
            <a:ext cx="9979597" cy="3662349"/>
          </a:xfrm>
          <a:prstGeom prst="rect">
            <a:avLst/>
          </a:prstGeom>
          <a:noFill/>
          <a:ln>
            <a:noFill/>
          </a:ln>
        </p:spPr>
        <p:txBody>
          <a:bodyPr spcFirstLastPara="1" wrap="square" lIns="91425" tIns="45700" rIns="91425" bIns="45700" anchor="t" anchorCtr="0">
            <a:spAutoFit/>
          </a:bodyPr>
          <a:lstStyle/>
          <a:p>
            <a:pPr marL="228600" marR="0" lvl="0" indent="0" algn="l" rtl="0">
              <a:lnSpc>
                <a:spcPct val="115000"/>
              </a:lnSpc>
              <a:spcBef>
                <a:spcPts val="0"/>
              </a:spcBef>
              <a:spcAft>
                <a:spcPts val="0"/>
              </a:spcAft>
              <a:buClr>
                <a:srgbClr val="000000"/>
              </a:buClr>
              <a:buSzPts val="1800"/>
              <a:buFont typeface="Arial"/>
              <a:buNone/>
            </a:pPr>
            <a:r>
              <a:rPr lang="en-US" sz="1800" b="1" i="0" u="none" strike="noStrike" cap="none" dirty="0" err="1">
                <a:solidFill>
                  <a:srgbClr val="000000"/>
                </a:solidFill>
                <a:latin typeface="Arial"/>
                <a:ea typeface="Arial"/>
                <a:cs typeface="Arial"/>
                <a:sym typeface="Arial"/>
              </a:rPr>
              <a:t>Thực</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trạng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và</a:t>
            </a:r>
            <a:r>
              <a:rPr lang="en-US" sz="1800" b="1" i="0" u="none" strike="noStrike" cap="none" dirty="0">
                <a:solidFill>
                  <a:srgbClr val="000000"/>
                </a:solidFill>
                <a:latin typeface="Arial"/>
                <a:ea typeface="Arial"/>
                <a:cs typeface="Arial"/>
                <a:sym typeface="Arial"/>
              </a:rPr>
              <a:t> xu </a:t>
            </a:r>
            <a:r>
              <a:rPr lang="en-US" sz="1800" b="1" i="0" u="none" strike="noStrike" cap="none" dirty="0" err="1">
                <a:solidFill>
                  <a:srgbClr val="000000"/>
                </a:solidFill>
                <a:latin typeface="Arial"/>
                <a:ea typeface="Arial"/>
                <a:cs typeface="Arial"/>
                <a:sym typeface="Arial"/>
              </a:rPr>
              <a:t>hướng</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Hiện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đại</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hóa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Nhiều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đang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đầu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tư</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hồi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nhiệt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điện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giảm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CO2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a:t>
            </a:r>
            <a:r>
              <a:rPr lang="en-US" sz="1800" b="0" i="0" u="none" strike="noStrike" cap="none" dirty="0">
                <a:solidFill>
                  <a:srgbClr val="000000"/>
                </a:solidFill>
                <a:latin typeface="Arial"/>
                <a:ea typeface="Arial"/>
                <a:cs typeface="Arial"/>
                <a:sym typeface="Arial"/>
              </a:rPr>
              <a:t>, Xi </a:t>
            </a:r>
            <a:r>
              <a:rPr lang="en-US" sz="1800" b="0" i="0" u="none" strike="noStrike" cap="none" dirty="0" err="1">
                <a:solidFill>
                  <a:srgbClr val="000000"/>
                </a:solidFill>
                <a:latin typeface="Arial"/>
                <a:ea typeface="Arial"/>
                <a:cs typeface="Arial"/>
                <a:sym typeface="Arial"/>
              </a:rPr>
              <a:t>măng</a:t>
            </a:r>
            <a:r>
              <a:rPr lang="en-US" sz="1800" b="0" i="0" u="none" strike="noStrike" cap="none" dirty="0">
                <a:solidFill>
                  <a:srgbClr val="000000"/>
                </a:solidFill>
                <a:latin typeface="Arial"/>
                <a:ea typeface="Arial"/>
                <a:cs typeface="Arial"/>
                <a:sym typeface="Arial"/>
              </a:rPr>
              <a:t> Hoàng Thạch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Nghi Sơn </a:t>
            </a:r>
            <a:r>
              <a:rPr lang="en-US" sz="1800" b="0" i="0" u="none" strike="noStrike" cap="none" dirty="0" err="1">
                <a:solidFill>
                  <a:srgbClr val="000000"/>
                </a:solidFill>
                <a:latin typeface="Arial"/>
                <a:ea typeface="Arial"/>
                <a:cs typeface="Arial"/>
                <a:sym typeface="Arial"/>
              </a:rPr>
              <a:t>đã</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giải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này</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Thách</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thức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Dù</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quay </a:t>
            </a:r>
            <a:r>
              <a:rPr lang="en-US" sz="1800" b="0" i="0" u="none" strike="noStrike" cap="none" dirty="0" err="1">
                <a:solidFill>
                  <a:srgbClr val="000000"/>
                </a:solidFill>
                <a:latin typeface="Arial"/>
                <a:ea typeface="Arial"/>
                <a:cs typeface="Arial"/>
                <a:sym typeface="Arial"/>
              </a:rPr>
              <a:t>khô</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ít</a:t>
            </a:r>
            <a:r>
              <a:rPr lang="en-US" sz="1800" b="0" i="0" u="none" strike="noStrike" cap="none" dirty="0">
                <a:solidFill>
                  <a:srgbClr val="000000"/>
                </a:solidFill>
                <a:latin typeface="Arial"/>
                <a:ea typeface="Arial"/>
                <a:cs typeface="Arial"/>
                <a:sym typeface="Arial"/>
              </a:rPr>
              <a:t> ô </a:t>
            </a:r>
            <a:r>
              <a:rPr lang="en-US" sz="1800" b="0" i="0" u="none" strike="noStrike" cap="none" dirty="0" err="1">
                <a:solidFill>
                  <a:srgbClr val="000000"/>
                </a:solidFill>
                <a:latin typeface="Arial"/>
                <a:ea typeface="Arial"/>
                <a:cs typeface="Arial"/>
                <a:sym typeface="Arial"/>
              </a:rPr>
              <a:t>nhiễm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hơn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đứng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vẫn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mặt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với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vấn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đề</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bụi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mịn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thải</a:t>
            </a:r>
            <a:r>
              <a:rPr lang="en-US" sz="1800" b="0" i="0" u="none" strike="noStrike" cap="none" dirty="0">
                <a:solidFill>
                  <a:srgbClr val="000000"/>
                </a:solidFill>
                <a:latin typeface="Arial"/>
                <a:ea typeface="Arial"/>
                <a:cs typeface="Arial"/>
                <a:sym typeface="Arial"/>
              </a:rPr>
              <a:t> (SO2, NOx, CO2), </a:t>
            </a:r>
            <a:r>
              <a:rPr lang="en-US" sz="1800" b="0" i="0" u="none" strike="noStrike" cap="none" dirty="0" err="1">
                <a:solidFill>
                  <a:srgbClr val="000000"/>
                </a:solidFill>
                <a:latin typeface="Arial"/>
                <a:ea typeface="Arial"/>
                <a:cs typeface="Arial"/>
                <a:sym typeface="Arial"/>
              </a:rPr>
              <a:t>đòi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hỏi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lý</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môi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trường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hiện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đại</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228600" marR="0" lvl="0" indent="0" algn="l" rtl="0">
              <a:lnSpc>
                <a:spcPct val="115000"/>
              </a:lnSpc>
              <a:spcBef>
                <a:spcPts val="800"/>
              </a:spcBef>
              <a:spcAft>
                <a:spcPts val="0"/>
              </a:spcAft>
              <a:buClr>
                <a:srgbClr val="000000"/>
              </a:buClr>
              <a:buSzPts val="1800"/>
              <a:buFont typeface="Arial"/>
              <a:buNone/>
            </a:pPr>
            <a:r>
              <a:rPr lang="en-US" sz="1800" b="1" i="0" u="none" strike="noStrike" cap="none" dirty="0">
                <a:solidFill>
                  <a:srgbClr val="000000"/>
                </a:solidFill>
                <a:latin typeface="Arial"/>
                <a:ea typeface="Arial"/>
                <a:cs typeface="Arial"/>
                <a:sym typeface="Arial"/>
              </a:rPr>
              <a:t>5. </a:t>
            </a:r>
            <a:r>
              <a:rPr lang="en-US" sz="1800" b="1" i="0" u="none" strike="noStrike" cap="none" dirty="0" err="1">
                <a:solidFill>
                  <a:srgbClr val="000000"/>
                </a:solidFill>
                <a:latin typeface="Arial"/>
                <a:ea typeface="Arial"/>
                <a:cs typeface="Arial"/>
                <a:sym typeface="Arial"/>
              </a:rPr>
              <a:t>Số</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liệu</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tổng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quan</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0" i="0" u="none" strike="noStrike" cap="none" dirty="0" err="1">
                <a:solidFill>
                  <a:srgbClr val="000000"/>
                </a:solidFill>
                <a:latin typeface="Arial"/>
                <a:ea typeface="Arial"/>
                <a:cs typeface="Arial"/>
                <a:sym typeface="Arial"/>
              </a:rPr>
              <a:t>Tính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đến</a:t>
            </a:r>
            <a:r>
              <a:rPr lang="en-US" sz="1800" b="0" i="0" u="none" strike="noStrike" cap="none" dirty="0">
                <a:solidFill>
                  <a:srgbClr val="000000"/>
                </a:solidFill>
                <a:latin typeface="Arial"/>
                <a:ea typeface="Arial"/>
                <a:cs typeface="Arial"/>
                <a:sym typeface="Arial"/>
              </a:rPr>
              <a:t> nay, Việt Nam </a:t>
            </a:r>
            <a:r>
              <a:rPr lang="en-US" sz="1800" b="0" i="0" u="none" strike="noStrike" cap="none" dirty="0" err="1">
                <a:solidFill>
                  <a:srgbClr val="000000"/>
                </a:solidFill>
                <a:latin typeface="Arial"/>
                <a:ea typeface="Arial"/>
                <a:cs typeface="Arial"/>
                <a:sym typeface="Arial"/>
              </a:rPr>
              <a:t>có</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khoảng</a:t>
            </a:r>
            <a:r>
              <a:rPr lang="en-US" sz="1800" b="0" i="0" u="none" strike="noStrike" cap="none" dirty="0">
                <a:solidFill>
                  <a:srgbClr val="000000"/>
                </a:solidFill>
                <a:latin typeface="Arial"/>
                <a:ea typeface="Arial"/>
                <a:cs typeface="Arial"/>
                <a:sym typeface="Arial"/>
              </a:rPr>
              <a:t> 80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xi </a:t>
            </a:r>
            <a:r>
              <a:rPr lang="en-US" sz="1800" b="0" i="0" u="none" strike="noStrike" cap="none" dirty="0" err="1">
                <a:solidFill>
                  <a:srgbClr val="000000"/>
                </a:solidFill>
                <a:latin typeface="Arial"/>
                <a:ea typeface="Arial"/>
                <a:cs typeface="Arial"/>
                <a:sym typeface="Arial"/>
              </a:rPr>
              <a:t>măng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lớn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nhỏ</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đó</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hơn</a:t>
            </a:r>
            <a:r>
              <a:rPr lang="en-US" sz="1800" b="0" i="0" u="none" strike="noStrike" cap="none" dirty="0">
                <a:solidFill>
                  <a:srgbClr val="000000"/>
                </a:solidFill>
                <a:latin typeface="Arial"/>
                <a:ea typeface="Arial"/>
                <a:cs typeface="Arial"/>
                <a:sym typeface="Arial"/>
              </a:rPr>
              <a:t> 50%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quay </a:t>
            </a:r>
            <a:r>
              <a:rPr lang="en-US" sz="1800" b="0" i="0" u="none" strike="noStrike" cap="none" dirty="0" err="1">
                <a:solidFill>
                  <a:srgbClr val="000000"/>
                </a:solidFill>
                <a:latin typeface="Arial"/>
                <a:ea typeface="Arial"/>
                <a:cs typeface="Arial"/>
                <a:sym typeface="Arial"/>
              </a:rPr>
              <a:t>với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tổng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thiết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kế</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trên</a:t>
            </a:r>
            <a:r>
              <a:rPr lang="en-US" sz="1800" b="0" i="0" u="none" strike="noStrike" cap="none" dirty="0">
                <a:solidFill>
                  <a:srgbClr val="000000"/>
                </a:solidFill>
                <a:latin typeface="Arial"/>
                <a:ea typeface="Arial"/>
                <a:cs typeface="Arial"/>
                <a:sym typeface="Arial"/>
              </a:rPr>
              <a:t> 100 </a:t>
            </a:r>
            <a:r>
              <a:rPr lang="en-US" sz="1800" b="0" i="0" u="none" strike="noStrike" cap="none" dirty="0" err="1">
                <a:solidFill>
                  <a:srgbClr val="000000"/>
                </a:solidFill>
                <a:latin typeface="Arial"/>
                <a:ea typeface="Arial"/>
                <a:cs typeface="Arial"/>
                <a:sym typeface="Arial"/>
              </a:rPr>
              <a:t>triệu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tấn</a:t>
            </a:r>
            <a:r>
              <a:rPr lang="en-US" sz="1800" b="0" i="0" u="none" strike="noStrike" cap="none" dirty="0">
                <a:solidFill>
                  <a:srgbClr val="000000"/>
                </a:solidFill>
                <a:latin typeface="Arial"/>
                <a:ea typeface="Arial"/>
                <a:cs typeface="Arial"/>
                <a:sym typeface="Arial"/>
              </a:rPr>
              <a:t>/</a:t>
            </a:r>
            <a:r>
              <a:rPr lang="en-US" sz="1800" b="0" i="0" u="none" strike="noStrike" cap="none" dirty="0" err="1">
                <a:solidFill>
                  <a:srgbClr val="000000"/>
                </a:solidFill>
                <a:latin typeface="Arial"/>
                <a:ea typeface="Arial"/>
                <a:cs typeface="Arial"/>
                <a:sym typeface="Arial"/>
              </a:rPr>
              <a:t>năm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lượng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thực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tế</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năm</a:t>
            </a:r>
            <a:r>
              <a:rPr lang="en-US" sz="1800" b="0" i="0" u="none" strike="noStrike" cap="none" dirty="0">
                <a:solidFill>
                  <a:srgbClr val="000000"/>
                </a:solidFill>
                <a:latin typeface="Arial"/>
                <a:ea typeface="Arial"/>
                <a:cs typeface="Arial"/>
                <a:sym typeface="Arial"/>
              </a:rPr>
              <a:t> 2024 </a:t>
            </a:r>
            <a:r>
              <a:rPr lang="en-US" sz="1800" b="0" i="0" u="none" strike="noStrike" cap="none" dirty="0" err="1">
                <a:solidFill>
                  <a:srgbClr val="000000"/>
                </a:solidFill>
                <a:latin typeface="Arial"/>
                <a:ea typeface="Arial"/>
                <a:cs typeface="Arial"/>
                <a:sym typeface="Arial"/>
              </a:rPr>
              <a:t>ước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tính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khoảng</a:t>
            </a:r>
            <a:r>
              <a:rPr lang="en-US" sz="1800" b="0" i="0" u="none" strike="noStrike" cap="none" dirty="0">
                <a:solidFill>
                  <a:srgbClr val="000000"/>
                </a:solidFill>
                <a:latin typeface="Arial"/>
                <a:ea typeface="Arial"/>
                <a:cs typeface="Arial"/>
                <a:sym typeface="Arial"/>
              </a:rPr>
              <a:t> 90-100 </a:t>
            </a:r>
            <a:r>
              <a:rPr lang="en-US" sz="1800" b="0" i="0" u="none" strike="noStrike" cap="none" dirty="0" err="1">
                <a:solidFill>
                  <a:srgbClr val="000000"/>
                </a:solidFill>
                <a:latin typeface="Arial"/>
                <a:ea typeface="Arial"/>
                <a:cs typeface="Arial"/>
                <a:sym typeface="Arial"/>
              </a:rPr>
              <a:t>triệu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tấn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ứng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cầu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nước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khẩu</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13"/>
          <p:cNvSpPr/>
          <p:nvPr/>
        </p:nvSpPr>
        <p:spPr>
          <a:xfrm>
            <a:off x="822380" y="1624272"/>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err="1">
                <a:solidFill>
                  <a:srgbClr val="2C3F42"/>
                </a:solidFill>
                <a:latin typeface="Arial"/>
                <a:ea typeface="Arial"/>
                <a:cs typeface="Arial"/>
                <a:sym typeface="Arial"/>
              </a:rPr>
              <a:t>Nhiệt</a:t>
            </a:r>
            <a:r>
              <a:rPr lang="en-US" sz="2200" b="0" i="0" u="none" strike="noStrike" cap="none" dirty="0">
                <a:solidFill>
                  <a:srgbClr val="2C3F42"/>
                </a:solidFill>
                <a:latin typeface="Arial"/>
                <a:ea typeface="Arial"/>
                <a:cs typeface="Arial"/>
                <a:sym typeface="Arial"/>
              </a:rPr>
              <a:t> </a:t>
            </a:r>
            <a:r>
              <a:rPr lang="en-US" sz="2200" b="0" i="0" u="none" strike="noStrike" cap="none" dirty="0" err="1">
                <a:solidFill>
                  <a:srgbClr val="2C3F42"/>
                </a:solidFill>
                <a:latin typeface="Arial"/>
                <a:ea typeface="Arial"/>
                <a:cs typeface="Arial"/>
                <a:sym typeface="Arial"/>
              </a:rPr>
              <a:t>Năng</a:t>
            </a:r>
            <a:endParaRPr sz="2200" b="0" i="0" u="none" strike="noStrike" cap="none" dirty="0">
              <a:solidFill>
                <a:srgbClr val="000000"/>
              </a:solidFill>
              <a:latin typeface="Arial"/>
              <a:ea typeface="Arial"/>
              <a:cs typeface="Arial"/>
              <a:sym typeface="Arial"/>
            </a:endParaRPr>
          </a:p>
        </p:txBody>
      </p:sp>
      <p:sp>
        <p:nvSpPr>
          <p:cNvPr id="474" name="Google Shape;474;p13"/>
          <p:cNvSpPr/>
          <p:nvPr/>
        </p:nvSpPr>
        <p:spPr>
          <a:xfrm>
            <a:off x="822380" y="1978602"/>
            <a:ext cx="5239207"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err="1">
                <a:solidFill>
                  <a:srgbClr val="2B2E3C"/>
                </a:solidFill>
                <a:latin typeface="Arial"/>
                <a:ea typeface="Arial"/>
                <a:cs typeface="Arial"/>
                <a:sym typeface="Arial"/>
              </a:rPr>
              <a:t>Suất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tiêu</a:t>
            </a:r>
            <a:r>
              <a:rPr lang="en-US" sz="1750" b="0" i="0" u="none" strike="noStrike" cap="none" dirty="0">
                <a:solidFill>
                  <a:srgbClr val="2B2E3C"/>
                </a:solidFill>
                <a:latin typeface="Arial"/>
                <a:ea typeface="Arial"/>
                <a:cs typeface="Arial"/>
                <a:sym typeface="Arial"/>
              </a:rPr>
              <a:t> hao </a:t>
            </a:r>
            <a:r>
              <a:rPr lang="en-US" sz="1750" b="0" i="0" u="none" strike="noStrike" cap="none" dirty="0" err="1">
                <a:solidFill>
                  <a:srgbClr val="2B2E3C"/>
                </a:solidFill>
                <a:latin typeface="Arial"/>
                <a:ea typeface="Arial"/>
                <a:cs typeface="Arial"/>
                <a:sym typeface="Arial"/>
              </a:rPr>
              <a:t>nhiệt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trung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bình</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để</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sản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xuất</a:t>
            </a:r>
            <a:r>
              <a:rPr lang="en-US" sz="1750" b="0" i="0" u="none" strike="noStrike" cap="none" dirty="0">
                <a:solidFill>
                  <a:srgbClr val="2B2E3C"/>
                </a:solidFill>
                <a:latin typeface="Arial"/>
                <a:ea typeface="Arial"/>
                <a:cs typeface="Arial"/>
                <a:sym typeface="Arial"/>
              </a:rPr>
              <a:t> 1 kg clinker </a:t>
            </a:r>
            <a:r>
              <a:rPr lang="en-US" sz="1750" b="0" i="0" u="none" strike="noStrike" cap="none" dirty="0" err="1">
                <a:solidFill>
                  <a:srgbClr val="2B2E3C"/>
                </a:solidFill>
                <a:latin typeface="Arial"/>
                <a:ea typeface="Arial"/>
                <a:cs typeface="Arial"/>
                <a:sym typeface="Arial"/>
              </a:rPr>
              <a:t>tại</a:t>
            </a:r>
            <a:r>
              <a:rPr lang="en-US" sz="1750" b="0" i="0" u="none" strike="noStrike" cap="none" dirty="0">
                <a:solidFill>
                  <a:srgbClr val="2B2E3C"/>
                </a:solidFill>
                <a:latin typeface="Arial"/>
                <a:ea typeface="Arial"/>
                <a:cs typeface="Arial"/>
                <a:sym typeface="Arial"/>
              </a:rPr>
              <a:t> Việt Nam dao </a:t>
            </a:r>
            <a:r>
              <a:rPr lang="en-US" sz="1750" b="0" i="0" u="none" strike="noStrike" cap="none" dirty="0" err="1">
                <a:solidFill>
                  <a:srgbClr val="2B2E3C"/>
                </a:solidFill>
                <a:latin typeface="Arial"/>
                <a:ea typeface="Arial"/>
                <a:cs typeface="Arial"/>
                <a:sym typeface="Arial"/>
              </a:rPr>
              <a:t>động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từ</a:t>
            </a:r>
            <a:r>
              <a:rPr lang="en-US" sz="1750" b="0" i="0" u="none" strike="noStrike" cap="none" dirty="0">
                <a:solidFill>
                  <a:srgbClr val="2B2E3C"/>
                </a:solidFill>
                <a:latin typeface="Arial"/>
                <a:ea typeface="Arial"/>
                <a:cs typeface="Arial"/>
                <a:sym typeface="Arial"/>
              </a:rPr>
              <a:t> </a:t>
            </a:r>
            <a:r>
              <a:rPr lang="en-US" sz="1750" b="1" i="0" u="none" strike="noStrike" cap="none" dirty="0">
                <a:solidFill>
                  <a:srgbClr val="2B2E3C"/>
                </a:solidFill>
                <a:latin typeface="Arial"/>
                <a:ea typeface="Arial"/>
                <a:cs typeface="Arial"/>
                <a:sym typeface="Arial"/>
              </a:rPr>
              <a:t>730 </a:t>
            </a:r>
            <a:r>
              <a:rPr lang="en-US" sz="1750" b="1" i="0" u="none" strike="noStrike" cap="none" dirty="0" err="1">
                <a:solidFill>
                  <a:srgbClr val="2B2E3C"/>
                </a:solidFill>
                <a:latin typeface="Arial"/>
                <a:ea typeface="Arial"/>
                <a:cs typeface="Arial"/>
                <a:sym typeface="Arial"/>
              </a:rPr>
              <a:t>đến</a:t>
            </a:r>
            <a:r>
              <a:rPr lang="en-US" sz="1750" b="1" i="0" u="none" strike="noStrike" cap="none" dirty="0">
                <a:solidFill>
                  <a:srgbClr val="2B2E3C"/>
                </a:solidFill>
                <a:latin typeface="Arial"/>
                <a:ea typeface="Arial"/>
                <a:cs typeface="Arial"/>
                <a:sym typeface="Arial"/>
              </a:rPr>
              <a:t> 850 </a:t>
            </a:r>
            <a:r>
              <a:rPr lang="en-US" sz="1750" b="0" i="0" u="none" strike="noStrike" cap="none" dirty="0">
                <a:solidFill>
                  <a:srgbClr val="2B2E3C"/>
                </a:solidFill>
                <a:latin typeface="Arial"/>
                <a:ea typeface="Arial"/>
                <a:cs typeface="Arial"/>
                <a:sym typeface="Arial"/>
              </a:rPr>
              <a:t>kcal/kg clinker. Các </a:t>
            </a:r>
            <a:r>
              <a:rPr lang="en-US" sz="1750" b="0" i="0" u="none" strike="noStrike" cap="none" dirty="0" err="1">
                <a:solidFill>
                  <a:srgbClr val="2B2E3C"/>
                </a:solidFill>
                <a:latin typeface="Arial"/>
                <a:ea typeface="Arial"/>
                <a:cs typeface="Arial"/>
                <a:sym typeface="Arial"/>
              </a:rPr>
              <a:t>nhà</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máy</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sử</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dụng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lò</a:t>
            </a:r>
            <a:r>
              <a:rPr lang="en-US" sz="1750" b="0" i="0" u="none" strike="noStrike" cap="none" dirty="0">
                <a:solidFill>
                  <a:srgbClr val="2B2E3C"/>
                </a:solidFill>
                <a:latin typeface="Arial"/>
                <a:ea typeface="Arial"/>
                <a:cs typeface="Arial"/>
                <a:sym typeface="Arial"/>
              </a:rPr>
              <a:t> quay </a:t>
            </a:r>
            <a:r>
              <a:rPr lang="en-US" sz="1750" b="0" i="0" u="none" strike="noStrike" cap="none" dirty="0" err="1">
                <a:solidFill>
                  <a:srgbClr val="2B2E3C"/>
                </a:solidFill>
                <a:latin typeface="Arial"/>
                <a:ea typeface="Arial"/>
                <a:cs typeface="Arial"/>
                <a:sym typeface="Arial"/>
              </a:rPr>
              <a:t>phương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pháp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khô</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hiện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đại</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thường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đạt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mức</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thấp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hơn</a:t>
            </a:r>
            <a:r>
              <a:rPr lang="en-US" sz="1750" b="0" i="0" u="none" strike="noStrike" cap="none" dirty="0">
                <a:solidFill>
                  <a:srgbClr val="2B2E3C"/>
                </a:solidFill>
                <a:latin typeface="Arial"/>
                <a:ea typeface="Arial"/>
                <a:cs typeface="Arial"/>
                <a:sym typeface="Arial"/>
              </a:rPr>
              <a:t>.</a:t>
            </a:r>
            <a:endParaRPr sz="1750" b="0" i="0" u="none" strike="noStrike" cap="none" dirty="0">
              <a:solidFill>
                <a:srgbClr val="000000"/>
              </a:solidFill>
              <a:latin typeface="Arial"/>
              <a:ea typeface="Arial"/>
              <a:cs typeface="Arial"/>
              <a:sym typeface="Arial"/>
            </a:endParaRPr>
          </a:p>
        </p:txBody>
      </p:sp>
      <p:sp>
        <p:nvSpPr>
          <p:cNvPr id="475" name="Google Shape;475;p13"/>
          <p:cNvSpPr/>
          <p:nvPr/>
        </p:nvSpPr>
        <p:spPr>
          <a:xfrm>
            <a:off x="7784045" y="180461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C3F42"/>
                </a:solidFill>
                <a:latin typeface="Arial"/>
                <a:ea typeface="Arial"/>
                <a:cs typeface="Arial"/>
                <a:sym typeface="Arial"/>
              </a:rPr>
              <a:t>Điện Năng</a:t>
            </a:r>
            <a:endParaRPr sz="2200" b="0" i="0" u="none" strike="noStrike" cap="none">
              <a:solidFill>
                <a:srgbClr val="000000"/>
              </a:solidFill>
              <a:latin typeface="Arial"/>
              <a:ea typeface="Arial"/>
              <a:cs typeface="Arial"/>
              <a:sym typeface="Arial"/>
            </a:endParaRPr>
          </a:p>
        </p:txBody>
      </p:sp>
      <p:sp>
        <p:nvSpPr>
          <p:cNvPr id="476" name="Google Shape;476;p13"/>
          <p:cNvSpPr/>
          <p:nvPr/>
        </p:nvSpPr>
        <p:spPr>
          <a:xfrm>
            <a:off x="6976325" y="2276693"/>
            <a:ext cx="4754541"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err="1">
                <a:solidFill>
                  <a:srgbClr val="2B2E3C"/>
                </a:solidFill>
                <a:latin typeface="Arial"/>
                <a:ea typeface="Arial"/>
                <a:cs typeface="Arial"/>
                <a:sym typeface="Arial"/>
              </a:rPr>
              <a:t>Suất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tiêu</a:t>
            </a:r>
            <a:r>
              <a:rPr lang="en-US" sz="1750" b="0" i="0" u="none" strike="noStrike" cap="none" dirty="0">
                <a:solidFill>
                  <a:srgbClr val="2B2E3C"/>
                </a:solidFill>
                <a:latin typeface="Arial"/>
                <a:ea typeface="Arial"/>
                <a:cs typeface="Arial"/>
                <a:sym typeface="Arial"/>
              </a:rPr>
              <a:t> hao </a:t>
            </a:r>
            <a:r>
              <a:rPr lang="en-US" sz="1750" b="0" i="0" u="none" strike="noStrike" cap="none" dirty="0" err="1">
                <a:solidFill>
                  <a:srgbClr val="2B2E3C"/>
                </a:solidFill>
                <a:latin typeface="Arial"/>
                <a:ea typeface="Arial"/>
                <a:cs typeface="Arial"/>
                <a:sym typeface="Arial"/>
              </a:rPr>
              <a:t>điện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trung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bình</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để</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sản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xuất</a:t>
            </a:r>
            <a:r>
              <a:rPr lang="en-US" sz="1750" b="0" i="0" u="none" strike="noStrike" cap="none" dirty="0">
                <a:solidFill>
                  <a:srgbClr val="2B2E3C"/>
                </a:solidFill>
                <a:latin typeface="Arial"/>
                <a:ea typeface="Arial"/>
                <a:cs typeface="Arial"/>
                <a:sym typeface="Arial"/>
              </a:rPr>
              <a:t> 1 </a:t>
            </a:r>
            <a:r>
              <a:rPr lang="en-US" sz="1750" b="0" i="0" u="none" strike="noStrike" cap="none" dirty="0" err="1">
                <a:solidFill>
                  <a:srgbClr val="2B2E3C"/>
                </a:solidFill>
                <a:latin typeface="Arial"/>
                <a:ea typeface="Arial"/>
                <a:cs typeface="Arial"/>
                <a:sym typeface="Arial"/>
              </a:rPr>
              <a:t>tấn</a:t>
            </a:r>
            <a:r>
              <a:rPr lang="en-US" sz="1750" b="0" i="0" u="none" strike="noStrike" cap="none" dirty="0">
                <a:solidFill>
                  <a:srgbClr val="2B2E3C"/>
                </a:solidFill>
                <a:latin typeface="Arial"/>
                <a:ea typeface="Arial"/>
                <a:cs typeface="Arial"/>
                <a:sym typeface="Arial"/>
              </a:rPr>
              <a:t> xi </a:t>
            </a:r>
            <a:r>
              <a:rPr lang="en-US" sz="1750" b="0" i="0" u="none" strike="noStrike" cap="none" dirty="0" err="1">
                <a:solidFill>
                  <a:srgbClr val="2B2E3C"/>
                </a:solidFill>
                <a:latin typeface="Arial"/>
                <a:ea typeface="Arial"/>
                <a:cs typeface="Arial"/>
                <a:sym typeface="Arial"/>
              </a:rPr>
              <a:t>măng</a:t>
            </a:r>
            <a:r>
              <a:rPr lang="en-US" sz="1750" b="0" i="0" u="none" strike="noStrike" cap="none" dirty="0">
                <a:solidFill>
                  <a:srgbClr val="2B2E3C"/>
                </a:solidFill>
                <a:latin typeface="Arial"/>
                <a:ea typeface="Arial"/>
                <a:cs typeface="Arial"/>
                <a:sym typeface="Arial"/>
              </a:rPr>
              <a:t> dao </a:t>
            </a:r>
            <a:r>
              <a:rPr lang="en-US" sz="1750" b="0" i="0" u="none" strike="noStrike" cap="none" dirty="0" err="1">
                <a:solidFill>
                  <a:srgbClr val="2B2E3C"/>
                </a:solidFill>
                <a:latin typeface="Arial"/>
                <a:ea typeface="Arial"/>
                <a:cs typeface="Arial"/>
                <a:sym typeface="Arial"/>
              </a:rPr>
              <a:t>động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từ</a:t>
            </a:r>
            <a:r>
              <a:rPr lang="en-US" sz="1750" b="0" i="0" u="none" strike="noStrike" cap="none" dirty="0">
                <a:solidFill>
                  <a:srgbClr val="2B2E3C"/>
                </a:solidFill>
                <a:latin typeface="Arial"/>
                <a:ea typeface="Arial"/>
                <a:cs typeface="Arial"/>
                <a:sym typeface="Arial"/>
              </a:rPr>
              <a:t> 90 </a:t>
            </a:r>
            <a:r>
              <a:rPr lang="en-US" sz="1750" b="0" i="0" u="none" strike="noStrike" cap="none" dirty="0" err="1">
                <a:solidFill>
                  <a:srgbClr val="2B2E3C"/>
                </a:solidFill>
                <a:latin typeface="Arial"/>
                <a:ea typeface="Arial"/>
                <a:cs typeface="Arial"/>
                <a:sym typeface="Arial"/>
              </a:rPr>
              <a:t>đến</a:t>
            </a:r>
            <a:r>
              <a:rPr lang="en-US" sz="1750" b="0" i="0" u="none" strike="noStrike" cap="none" dirty="0">
                <a:solidFill>
                  <a:srgbClr val="2B2E3C"/>
                </a:solidFill>
                <a:latin typeface="Arial"/>
                <a:ea typeface="Arial"/>
                <a:cs typeface="Arial"/>
                <a:sym typeface="Arial"/>
              </a:rPr>
              <a:t> 110 kWh/</a:t>
            </a:r>
            <a:r>
              <a:rPr lang="en-US" sz="1750" b="0" i="0" u="none" strike="noStrike" cap="none" dirty="0" err="1">
                <a:solidFill>
                  <a:srgbClr val="2B2E3C"/>
                </a:solidFill>
                <a:latin typeface="Arial"/>
                <a:ea typeface="Arial"/>
                <a:cs typeface="Arial"/>
                <a:sym typeface="Arial"/>
              </a:rPr>
              <a:t>tấn</a:t>
            </a:r>
            <a:r>
              <a:rPr lang="en-US" sz="1750" b="0" i="0" u="none" strike="noStrike" cap="none" dirty="0">
                <a:solidFill>
                  <a:srgbClr val="2B2E3C"/>
                </a:solidFill>
                <a:latin typeface="Arial"/>
                <a:ea typeface="Arial"/>
                <a:cs typeface="Arial"/>
                <a:sym typeface="Arial"/>
              </a:rPr>
              <a:t> xi </a:t>
            </a:r>
            <a:r>
              <a:rPr lang="en-US" sz="1750" b="0" i="0" u="none" strike="noStrike" cap="none" dirty="0" err="1">
                <a:solidFill>
                  <a:srgbClr val="2B2E3C"/>
                </a:solidFill>
                <a:latin typeface="Arial"/>
                <a:ea typeface="Arial"/>
                <a:cs typeface="Arial"/>
                <a:sym typeface="Arial"/>
              </a:rPr>
              <a:t>măng</a:t>
            </a:r>
            <a:r>
              <a:rPr lang="en-US" sz="1750" b="0" i="0" u="none" strike="noStrike" cap="none" dirty="0">
                <a:solidFill>
                  <a:srgbClr val="2B2E3C"/>
                </a:solidFill>
                <a:latin typeface="Arial"/>
                <a:ea typeface="Arial"/>
                <a:cs typeface="Arial"/>
                <a:sym typeface="Arial"/>
              </a:rPr>
              <a:t>. Các </a:t>
            </a:r>
            <a:r>
              <a:rPr lang="en-US" sz="1750" b="0" i="0" u="none" strike="noStrike" cap="none" dirty="0" err="1">
                <a:solidFill>
                  <a:srgbClr val="2B2E3C"/>
                </a:solidFill>
                <a:latin typeface="Arial"/>
                <a:ea typeface="Arial"/>
                <a:cs typeface="Arial"/>
                <a:sym typeface="Arial"/>
              </a:rPr>
              <a:t>nhà</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máy</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hiện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đại</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với</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hệ</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thống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tự</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động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hóa</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cao</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có</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thể</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giảm</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xuống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dưới</a:t>
            </a:r>
            <a:r>
              <a:rPr lang="en-US" sz="1750" b="0" i="0" u="none" strike="noStrike" cap="none" dirty="0">
                <a:solidFill>
                  <a:srgbClr val="2B2E3C"/>
                </a:solidFill>
                <a:latin typeface="Arial"/>
                <a:ea typeface="Arial"/>
                <a:cs typeface="Arial"/>
                <a:sym typeface="Arial"/>
              </a:rPr>
              <a:t> 90 kWh/</a:t>
            </a:r>
            <a:r>
              <a:rPr lang="en-US" sz="1750" b="0" i="0" u="none" strike="noStrike" cap="none" dirty="0" err="1">
                <a:solidFill>
                  <a:srgbClr val="2B2E3C"/>
                </a:solidFill>
                <a:latin typeface="Arial"/>
                <a:ea typeface="Arial"/>
                <a:cs typeface="Arial"/>
                <a:sym typeface="Arial"/>
              </a:rPr>
              <a:t>tấn</a:t>
            </a:r>
            <a:r>
              <a:rPr lang="en-US" sz="1750" b="0" i="0" u="none" strike="noStrike" cap="none" dirty="0">
                <a:solidFill>
                  <a:srgbClr val="2B2E3C"/>
                </a:solidFill>
                <a:latin typeface="Arial"/>
                <a:ea typeface="Arial"/>
                <a:cs typeface="Arial"/>
                <a:sym typeface="Arial"/>
              </a:rPr>
              <a:t> xi </a:t>
            </a:r>
            <a:r>
              <a:rPr lang="en-US" sz="1750" b="0" i="0" u="none" strike="noStrike" cap="none" dirty="0" err="1">
                <a:solidFill>
                  <a:srgbClr val="2B2E3C"/>
                </a:solidFill>
                <a:latin typeface="Arial"/>
                <a:ea typeface="Arial"/>
                <a:cs typeface="Arial"/>
                <a:sym typeface="Arial"/>
              </a:rPr>
              <a:t>măng</a:t>
            </a:r>
            <a:r>
              <a:rPr lang="en-US" sz="1750" b="0" i="0" u="none" strike="noStrike" cap="none" dirty="0">
                <a:solidFill>
                  <a:srgbClr val="2B2E3C"/>
                </a:solidFill>
                <a:latin typeface="Arial"/>
                <a:ea typeface="Arial"/>
                <a:cs typeface="Arial"/>
                <a:sym typeface="Arial"/>
              </a:rPr>
              <a:t>.</a:t>
            </a:r>
            <a:endParaRPr sz="1750" b="0" i="0" u="none" strike="noStrike" cap="none" dirty="0">
              <a:solidFill>
                <a:srgbClr val="000000"/>
              </a:solidFill>
              <a:latin typeface="Arial"/>
              <a:ea typeface="Arial"/>
              <a:cs typeface="Arial"/>
              <a:sym typeface="Arial"/>
            </a:endParaRPr>
          </a:p>
        </p:txBody>
      </p:sp>
      <p:sp>
        <p:nvSpPr>
          <p:cNvPr id="477" name="Google Shape;477;p13"/>
          <p:cNvSpPr/>
          <p:nvPr/>
        </p:nvSpPr>
        <p:spPr>
          <a:xfrm>
            <a:off x="822380" y="4203243"/>
            <a:ext cx="5513898"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err="1">
                <a:solidFill>
                  <a:srgbClr val="2B2E3C"/>
                </a:solidFill>
                <a:latin typeface="Arial"/>
                <a:ea typeface="Arial"/>
                <a:cs typeface="Arial"/>
                <a:sym typeface="Arial"/>
              </a:rPr>
              <a:t>Suất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tiêu</a:t>
            </a:r>
            <a:r>
              <a:rPr lang="en-US" sz="1750" b="0" i="0" u="none" strike="noStrike" cap="none" dirty="0">
                <a:solidFill>
                  <a:srgbClr val="2B2E3C"/>
                </a:solidFill>
                <a:latin typeface="Arial"/>
                <a:ea typeface="Arial"/>
                <a:cs typeface="Arial"/>
                <a:sym typeface="Arial"/>
              </a:rPr>
              <a:t> hao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lượng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là</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một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chỉ</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số</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quan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trọng</a:t>
            </a:r>
            <a:r>
              <a:rPr lang="en-US" sz="1750" dirty="0">
                <a:solidFill>
                  <a:srgbClr val="2B2E3C"/>
                </a:solidFill>
              </a:rPr>
              <a:t>  </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phản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ánh</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hiệu</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quả</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sử</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dụng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lượng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trong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quá</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trình</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sản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xuất</a:t>
            </a:r>
            <a:r>
              <a:rPr lang="en-US" sz="1750" b="0" i="0" u="none" strike="noStrike" cap="none" dirty="0">
                <a:solidFill>
                  <a:srgbClr val="2B2E3C"/>
                </a:solidFill>
                <a:latin typeface="Arial"/>
                <a:ea typeface="Arial"/>
                <a:cs typeface="Arial"/>
                <a:sym typeface="Arial"/>
              </a:rPr>
              <a:t> xi </a:t>
            </a:r>
            <a:r>
              <a:rPr lang="en-US" sz="1750" b="0" i="0" u="none" strike="noStrike" cap="none" dirty="0" err="1">
                <a:solidFill>
                  <a:srgbClr val="2B2E3C"/>
                </a:solidFill>
                <a:latin typeface="Arial"/>
                <a:ea typeface="Arial"/>
                <a:cs typeface="Arial"/>
                <a:sym typeface="Arial"/>
              </a:rPr>
              <a:t>măng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Việc</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giảm</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suất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tiêu</a:t>
            </a:r>
            <a:r>
              <a:rPr lang="en-US" sz="1750" b="0" i="0" u="none" strike="noStrike" cap="none" dirty="0">
                <a:solidFill>
                  <a:srgbClr val="2B2E3C"/>
                </a:solidFill>
                <a:latin typeface="Arial"/>
                <a:ea typeface="Arial"/>
                <a:cs typeface="Arial"/>
                <a:sym typeface="Arial"/>
              </a:rPr>
              <a:t> hao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lượng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không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chỉ</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giúp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các</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nhà</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máy</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tiết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kiệm</a:t>
            </a:r>
            <a:r>
              <a:rPr lang="en-US" sz="1750" b="0" i="0" u="none" strike="noStrike" cap="none" dirty="0">
                <a:solidFill>
                  <a:srgbClr val="2B2E3C"/>
                </a:solidFill>
                <a:latin typeface="Arial"/>
                <a:ea typeface="Arial"/>
                <a:cs typeface="Arial"/>
                <a:sym typeface="Arial"/>
              </a:rPr>
              <a:t> chi </a:t>
            </a:r>
            <a:r>
              <a:rPr lang="en-US" sz="1750" b="0" i="0" u="none" strike="noStrike" cap="none" dirty="0" err="1">
                <a:solidFill>
                  <a:srgbClr val="2B2E3C"/>
                </a:solidFill>
                <a:latin typeface="Arial"/>
                <a:ea typeface="Arial"/>
                <a:cs typeface="Arial"/>
                <a:sym typeface="Arial"/>
              </a:rPr>
              <a:t>phí</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mà</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còn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góp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phần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bảo</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vệ</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môi</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trường</a:t>
            </a:r>
            <a:r>
              <a:rPr lang="en-US" sz="1750" b="0" i="0" u="none" strike="noStrike" cap="none" dirty="0">
                <a:solidFill>
                  <a:srgbClr val="2B2E3C"/>
                </a:solidFill>
                <a:latin typeface="Arial"/>
                <a:ea typeface="Arial"/>
                <a:cs typeface="Arial"/>
                <a:sym typeface="Arial"/>
              </a:rPr>
              <a:t>.</a:t>
            </a:r>
            <a:endParaRPr sz="1750" b="0" i="0" u="none" strike="noStrike" cap="none" dirty="0">
              <a:solidFill>
                <a:srgbClr val="000000"/>
              </a:solidFill>
              <a:latin typeface="Arial"/>
              <a:ea typeface="Arial"/>
              <a:cs typeface="Arial"/>
              <a:sym typeface="Arial"/>
            </a:endParaRPr>
          </a:p>
        </p:txBody>
      </p:sp>
      <p:pic>
        <p:nvPicPr>
          <p:cNvPr id="478" name="Google Shape;478;p13"/>
          <p:cNvPicPr preferRelativeResize="0"/>
          <p:nvPr/>
        </p:nvPicPr>
        <p:blipFill rotWithShape="1">
          <a:blip r:embed="rId3">
            <a:alphaModFix/>
          </a:blip>
          <a:srcRect/>
          <a:stretch/>
        </p:blipFill>
        <p:spPr>
          <a:xfrm>
            <a:off x="7195357" y="4505241"/>
            <a:ext cx="4012609" cy="2352759"/>
          </a:xfrm>
          <a:prstGeom prst="rect">
            <a:avLst/>
          </a:prstGeom>
          <a:noFill/>
          <a:ln>
            <a:noFill/>
          </a:ln>
        </p:spPr>
      </p:pic>
      <p:sp>
        <p:nvSpPr>
          <p:cNvPr id="479" name="Google Shape;479;p13"/>
          <p:cNvSpPr txBox="1"/>
          <p:nvPr/>
        </p:nvSpPr>
        <p:spPr>
          <a:xfrm>
            <a:off x="822380" y="1111988"/>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err="1">
                <a:solidFill>
                  <a:srgbClr val="327176"/>
                </a:solidFill>
                <a:latin typeface="Arial"/>
                <a:ea typeface="Arial"/>
                <a:cs typeface="Arial"/>
                <a:sym typeface="Arial"/>
              </a:rPr>
              <a:t>Suất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tiêu</a:t>
            </a:r>
            <a:r>
              <a:rPr lang="en-US" sz="2800" b="1" i="0" u="none" strike="noStrike" cap="none" dirty="0">
                <a:solidFill>
                  <a:srgbClr val="327176"/>
                </a:solidFill>
                <a:latin typeface="Arial"/>
                <a:ea typeface="Arial"/>
                <a:cs typeface="Arial"/>
                <a:sym typeface="Arial"/>
              </a:rPr>
              <a:t> hao </a:t>
            </a:r>
            <a:r>
              <a:rPr lang="en-US" sz="2800" b="1" i="0" u="none" strike="noStrike" cap="none" dirty="0" err="1">
                <a:solidFill>
                  <a:srgbClr val="327176"/>
                </a:solidFill>
                <a:latin typeface="Arial"/>
                <a:ea typeface="Arial"/>
                <a:cs typeface="Arial"/>
                <a:sym typeface="Arial"/>
              </a:rPr>
              <a:t>năng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lượng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trung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bình</a:t>
            </a:r>
            <a:endParaRPr sz="2800" b="1" i="0" u="none" strike="noStrike" cap="none" dirty="0">
              <a:solidFill>
                <a:srgbClr val="327176"/>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800"/>
              <a:buFont typeface="Fira Sans Extra Condensed"/>
              <a:buNone/>
            </a:pPr>
            <a:endParaRPr sz="2800" b="1" i="0" u="none" strike="noStrike" cap="none" dirty="0">
              <a:solidFill>
                <a:srgbClr val="327176"/>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14"/>
          <p:cNvSpPr txBox="1"/>
          <p:nvPr/>
        </p:nvSpPr>
        <p:spPr>
          <a:xfrm>
            <a:off x="986518" y="1161959"/>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So </a:t>
            </a:r>
            <a:r>
              <a:rPr lang="en-US" sz="2800" b="1" i="0" u="none" strike="noStrike" cap="none" dirty="0" err="1">
                <a:solidFill>
                  <a:srgbClr val="327176"/>
                </a:solidFill>
                <a:latin typeface="Arial"/>
                <a:ea typeface="Arial"/>
                <a:cs typeface="Arial"/>
                <a:sym typeface="Arial"/>
              </a:rPr>
              <a:t>sánh</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với</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tiêu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chuẩn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quốc</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tế</a:t>
            </a:r>
            <a:endParaRPr sz="2800" b="1" i="0" u="none" strike="noStrike" cap="none" dirty="0">
              <a:solidFill>
                <a:srgbClr val="327176"/>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800"/>
              <a:buFont typeface="Fira Sans Extra Condensed"/>
              <a:buNone/>
            </a:pPr>
            <a:endParaRPr sz="2800" b="1" i="0" u="none" strike="noStrike" cap="none" dirty="0">
              <a:solidFill>
                <a:srgbClr val="327176"/>
              </a:solidFill>
              <a:latin typeface="Arial"/>
              <a:ea typeface="Arial"/>
              <a:cs typeface="Arial"/>
              <a:sym typeface="Arial"/>
            </a:endParaRPr>
          </a:p>
        </p:txBody>
      </p:sp>
      <p:sp>
        <p:nvSpPr>
          <p:cNvPr id="485" name="Google Shape;485;p14"/>
          <p:cNvSpPr/>
          <p:nvPr/>
        </p:nvSpPr>
        <p:spPr>
          <a:xfrm>
            <a:off x="559782" y="2018908"/>
            <a:ext cx="510302" cy="510302"/>
          </a:xfrm>
          <a:prstGeom prst="roundRect">
            <a:avLst>
              <a:gd name="adj" fmla="val 18669"/>
            </a:avLst>
          </a:prstGeom>
          <a:solidFill>
            <a:srgbClr val="FCE2CF"/>
          </a:solidFill>
          <a:ln w="9525" cap="flat" cmpd="sng">
            <a:solidFill>
              <a:srgbClr val="E2C8B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486" name="Google Shape;486;p14"/>
          <p:cNvSpPr/>
          <p:nvPr/>
        </p:nvSpPr>
        <p:spPr>
          <a:xfrm>
            <a:off x="1296898" y="2018908"/>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Mục Tiêu Quốc Gia</a:t>
            </a:r>
            <a:endParaRPr sz="2200" b="0" i="0" u="none" strike="noStrike" cap="none">
              <a:solidFill>
                <a:srgbClr val="000000"/>
              </a:solidFill>
              <a:latin typeface="Arial"/>
              <a:ea typeface="Arial"/>
              <a:cs typeface="Arial"/>
              <a:sym typeface="Arial"/>
            </a:endParaRPr>
          </a:p>
        </p:txBody>
      </p:sp>
      <p:sp>
        <p:nvSpPr>
          <p:cNvPr id="487" name="Google Shape;487;p14"/>
          <p:cNvSpPr/>
          <p:nvPr/>
        </p:nvSpPr>
        <p:spPr>
          <a:xfrm>
            <a:off x="559782" y="2764478"/>
            <a:ext cx="3459242" cy="217741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Chiến lược phát triển vật liệu xây dựng Việt Nam giai đoạn 2021-2030 đặt mục tiêu suất tiêu hao nhiệt năng ≤ 730 kcal/kg clinker và điện năng ≤ 90 kWh/tấn xi măng.</a:t>
            </a:r>
            <a:endParaRPr sz="1750" b="0" i="0" u="none" strike="noStrike" cap="none">
              <a:solidFill>
                <a:srgbClr val="000000"/>
              </a:solidFill>
              <a:latin typeface="Arial"/>
              <a:ea typeface="Arial"/>
              <a:cs typeface="Arial"/>
              <a:sym typeface="Arial"/>
            </a:endParaRPr>
          </a:p>
        </p:txBody>
      </p:sp>
      <p:sp>
        <p:nvSpPr>
          <p:cNvPr id="488" name="Google Shape;488;p14"/>
          <p:cNvSpPr/>
          <p:nvPr/>
        </p:nvSpPr>
        <p:spPr>
          <a:xfrm>
            <a:off x="4982954" y="2018908"/>
            <a:ext cx="510302" cy="510302"/>
          </a:xfrm>
          <a:prstGeom prst="roundRect">
            <a:avLst>
              <a:gd name="adj" fmla="val 18669"/>
            </a:avLst>
          </a:prstGeom>
          <a:solidFill>
            <a:srgbClr val="FCE2CF"/>
          </a:solidFill>
          <a:ln w="9525" cap="flat" cmpd="sng">
            <a:solidFill>
              <a:srgbClr val="E2C8B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489" name="Google Shape;489;p14"/>
          <p:cNvSpPr/>
          <p:nvPr/>
        </p:nvSpPr>
        <p:spPr>
          <a:xfrm>
            <a:off x="5720070" y="2018908"/>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Tiệm Cận Tiêu Chuẩn</a:t>
            </a:r>
            <a:endParaRPr sz="2200" b="0" i="0" u="none" strike="noStrike" cap="none">
              <a:solidFill>
                <a:srgbClr val="000000"/>
              </a:solidFill>
              <a:latin typeface="Arial"/>
              <a:ea typeface="Arial"/>
              <a:cs typeface="Arial"/>
              <a:sym typeface="Arial"/>
            </a:endParaRPr>
          </a:p>
        </p:txBody>
      </p:sp>
      <p:sp>
        <p:nvSpPr>
          <p:cNvPr id="490" name="Google Shape;490;p14"/>
          <p:cNvSpPr/>
          <p:nvPr/>
        </p:nvSpPr>
        <p:spPr>
          <a:xfrm>
            <a:off x="4510514" y="2764477"/>
            <a:ext cx="3459242" cy="217741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Nhiều nhà máy lớn tại Việt Nam đã tiếp cận hoặc đạt gần các chỉ tiêu này nhờ áp dụng công nghệ tiên tiến. Tuy nhiên, vẫn còn một số nhà máy nhỏ hoặc cũ chưa đạt được mức tiêu hao tối ưu.</a:t>
            </a:r>
            <a:endParaRPr sz="1750" b="0" i="0" u="none" strike="noStrike" cap="none">
              <a:solidFill>
                <a:srgbClr val="000000"/>
              </a:solidFill>
              <a:latin typeface="Arial"/>
              <a:ea typeface="Arial"/>
              <a:cs typeface="Arial"/>
              <a:sym typeface="Arial"/>
            </a:endParaRPr>
          </a:p>
        </p:txBody>
      </p:sp>
      <p:sp>
        <p:nvSpPr>
          <p:cNvPr id="491" name="Google Shape;491;p14"/>
          <p:cNvSpPr/>
          <p:nvPr/>
        </p:nvSpPr>
        <p:spPr>
          <a:xfrm>
            <a:off x="9406125" y="2018908"/>
            <a:ext cx="510302" cy="510302"/>
          </a:xfrm>
          <a:prstGeom prst="roundRect">
            <a:avLst>
              <a:gd name="adj" fmla="val 18669"/>
            </a:avLst>
          </a:prstGeom>
          <a:solidFill>
            <a:srgbClr val="FCE2CF"/>
          </a:solidFill>
          <a:ln w="9525" cap="flat" cmpd="sng">
            <a:solidFill>
              <a:srgbClr val="E2C8B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492" name="Google Shape;492;p14"/>
          <p:cNvSpPr/>
          <p:nvPr/>
        </p:nvSpPr>
        <p:spPr>
          <a:xfrm>
            <a:off x="10143241" y="2018908"/>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Khoảng Cách</a:t>
            </a:r>
            <a:endParaRPr sz="2200" b="0" i="0" u="none" strike="noStrike" cap="none">
              <a:solidFill>
                <a:srgbClr val="000000"/>
              </a:solidFill>
              <a:latin typeface="Arial"/>
              <a:ea typeface="Arial"/>
              <a:cs typeface="Arial"/>
              <a:sym typeface="Arial"/>
            </a:endParaRPr>
          </a:p>
        </p:txBody>
      </p:sp>
      <p:sp>
        <p:nvSpPr>
          <p:cNvPr id="493" name="Google Shape;493;p14"/>
          <p:cNvSpPr/>
          <p:nvPr/>
        </p:nvSpPr>
        <p:spPr>
          <a:xfrm>
            <a:off x="8651269" y="2764477"/>
            <a:ext cx="3108603" cy="181451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Mức trung bình chung của ngành xi măng Việt Nam vẫn cao hơn so với các nước phát triển như Nhật Bản (650-700 kcal/kg clinker và 80-85 kWh/tấn xi măng).</a:t>
            </a:r>
            <a:endParaRPr sz="1750" b="0" i="0" u="none" strike="noStrike" cap="none">
              <a:solidFill>
                <a:srgbClr val="000000"/>
              </a:solidFill>
              <a:latin typeface="Arial"/>
              <a:ea typeface="Arial"/>
              <a:cs typeface="Arial"/>
              <a:sym typeface="Arial"/>
            </a:endParaRPr>
          </a:p>
        </p:txBody>
      </p:sp>
      <p:sp>
        <p:nvSpPr>
          <p:cNvPr id="494" name="Google Shape;494;p14"/>
          <p:cNvSpPr/>
          <p:nvPr/>
        </p:nvSpPr>
        <p:spPr>
          <a:xfrm>
            <a:off x="986518" y="5333131"/>
            <a:ext cx="9950410"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Việc so sánh với tiêu chuẩn quốc tế giúp chúng ta thấy rõ hơn về vị trí của ngành xi măng Việt Nam trên bản đồ năng lượng thế giới và những nỗ lực cần thiết để đạt được hiệu quả cao hơn.</a:t>
            </a:r>
            <a:endParaRPr sz="175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15"/>
          <p:cNvSpPr txBox="1"/>
          <p:nvPr/>
        </p:nvSpPr>
        <p:spPr>
          <a:xfrm>
            <a:off x="1010927" y="921597"/>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err="1">
                <a:solidFill>
                  <a:srgbClr val="327176"/>
                </a:solidFill>
                <a:latin typeface="Arial"/>
                <a:ea typeface="Arial"/>
                <a:cs typeface="Arial"/>
                <a:sym typeface="Arial"/>
              </a:rPr>
              <a:t>Thực</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trạng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tại</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mốt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số</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nhà</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máy</a:t>
            </a:r>
            <a:endParaRPr sz="2800" b="1" i="0" u="none" strike="noStrike" cap="none" dirty="0">
              <a:solidFill>
                <a:srgbClr val="327176"/>
              </a:solidFill>
              <a:latin typeface="Arial"/>
              <a:ea typeface="Arial"/>
              <a:cs typeface="Arial"/>
              <a:sym typeface="Arial"/>
            </a:endParaRPr>
          </a:p>
        </p:txBody>
      </p:sp>
      <p:sp>
        <p:nvSpPr>
          <p:cNvPr id="500" name="Google Shape;500;p15"/>
          <p:cNvSpPr/>
          <p:nvPr/>
        </p:nvSpPr>
        <p:spPr>
          <a:xfrm>
            <a:off x="2287379" y="1799106"/>
            <a:ext cx="8055174" cy="4099067"/>
          </a:xfrm>
          <a:prstGeom prst="roundRect">
            <a:avLst>
              <a:gd name="adj" fmla="val 2184"/>
            </a:avLst>
          </a:prstGeom>
          <a:noFill/>
          <a:ln w="9525" cap="flat" cmpd="sng">
            <a:solidFill>
              <a:srgbClr val="000000">
                <a:alpha val="7843"/>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01" name="Google Shape;501;p15"/>
          <p:cNvSpPr/>
          <p:nvPr/>
        </p:nvSpPr>
        <p:spPr>
          <a:xfrm>
            <a:off x="2295833" y="1806726"/>
            <a:ext cx="8038266" cy="959168"/>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02" name="Google Shape;502;p15"/>
          <p:cNvSpPr/>
          <p:nvPr/>
        </p:nvSpPr>
        <p:spPr>
          <a:xfrm>
            <a:off x="2922935" y="1943053"/>
            <a:ext cx="210919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Nhà Máy</a:t>
            </a:r>
            <a:endParaRPr sz="1650" b="0" i="0" u="none" strike="noStrike" cap="none">
              <a:solidFill>
                <a:srgbClr val="000000"/>
              </a:solidFill>
              <a:latin typeface="Arial"/>
              <a:ea typeface="Arial"/>
              <a:cs typeface="Arial"/>
              <a:sym typeface="Arial"/>
            </a:endParaRPr>
          </a:p>
        </p:txBody>
      </p:sp>
      <p:sp>
        <p:nvSpPr>
          <p:cNvPr id="503" name="Google Shape;503;p15"/>
          <p:cNvSpPr/>
          <p:nvPr/>
        </p:nvSpPr>
        <p:spPr>
          <a:xfrm>
            <a:off x="5468609" y="1943053"/>
            <a:ext cx="2130743" cy="686514"/>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Nhiệt Năng (kcal/kg clinker)</a:t>
            </a:r>
            <a:endParaRPr sz="1650" b="0" i="0" u="none" strike="noStrike" cap="none">
              <a:solidFill>
                <a:srgbClr val="000000"/>
              </a:solidFill>
              <a:latin typeface="Arial"/>
              <a:ea typeface="Arial"/>
              <a:cs typeface="Arial"/>
              <a:sym typeface="Arial"/>
            </a:endParaRPr>
          </a:p>
        </p:txBody>
      </p:sp>
      <p:sp>
        <p:nvSpPr>
          <p:cNvPr id="504" name="Google Shape;504;p15"/>
          <p:cNvSpPr/>
          <p:nvPr/>
        </p:nvSpPr>
        <p:spPr>
          <a:xfrm>
            <a:off x="8010476" y="1943053"/>
            <a:ext cx="2109192" cy="686514"/>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Điện Năng (kWh/tấn xi măng)</a:t>
            </a:r>
            <a:endParaRPr sz="1650" b="0" i="0" u="none" strike="noStrike" cap="none">
              <a:solidFill>
                <a:srgbClr val="000000"/>
              </a:solidFill>
              <a:latin typeface="Arial"/>
              <a:ea typeface="Arial"/>
              <a:cs typeface="Arial"/>
              <a:sym typeface="Arial"/>
            </a:endParaRPr>
          </a:p>
        </p:txBody>
      </p:sp>
      <p:sp>
        <p:nvSpPr>
          <p:cNvPr id="505" name="Google Shape;505;p15"/>
          <p:cNvSpPr/>
          <p:nvPr/>
        </p:nvSpPr>
        <p:spPr>
          <a:xfrm>
            <a:off x="2295833" y="2765894"/>
            <a:ext cx="8038266" cy="615910"/>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06" name="Google Shape;506;p15"/>
          <p:cNvSpPr/>
          <p:nvPr/>
        </p:nvSpPr>
        <p:spPr>
          <a:xfrm>
            <a:off x="2287379" y="2902220"/>
            <a:ext cx="2744748" cy="343258"/>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Xi măng Nghi Sơn</a:t>
            </a:r>
            <a:endParaRPr sz="1650" b="0" i="0" u="none" strike="noStrike" cap="none">
              <a:solidFill>
                <a:srgbClr val="000000"/>
              </a:solidFill>
              <a:latin typeface="Arial"/>
              <a:ea typeface="Arial"/>
              <a:cs typeface="Arial"/>
              <a:sym typeface="Arial"/>
            </a:endParaRPr>
          </a:p>
        </p:txBody>
      </p:sp>
      <p:sp>
        <p:nvSpPr>
          <p:cNvPr id="507" name="Google Shape;507;p15"/>
          <p:cNvSpPr/>
          <p:nvPr/>
        </p:nvSpPr>
        <p:spPr>
          <a:xfrm>
            <a:off x="5468610" y="2902220"/>
            <a:ext cx="210538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730-750</a:t>
            </a:r>
            <a:endParaRPr sz="1650" b="0" i="0" u="none" strike="noStrike" cap="none">
              <a:solidFill>
                <a:srgbClr val="000000"/>
              </a:solidFill>
              <a:latin typeface="Arial"/>
              <a:ea typeface="Arial"/>
              <a:cs typeface="Arial"/>
              <a:sym typeface="Arial"/>
            </a:endParaRPr>
          </a:p>
        </p:txBody>
      </p:sp>
      <p:sp>
        <p:nvSpPr>
          <p:cNvPr id="508" name="Google Shape;508;p15"/>
          <p:cNvSpPr/>
          <p:nvPr/>
        </p:nvSpPr>
        <p:spPr>
          <a:xfrm>
            <a:off x="8010476" y="2902220"/>
            <a:ext cx="210919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85-90</a:t>
            </a:r>
            <a:endParaRPr sz="1650" b="0" i="0" u="none" strike="noStrike" cap="none">
              <a:solidFill>
                <a:srgbClr val="000000"/>
              </a:solidFill>
              <a:latin typeface="Arial"/>
              <a:ea typeface="Arial"/>
              <a:cs typeface="Arial"/>
              <a:sym typeface="Arial"/>
            </a:endParaRPr>
          </a:p>
        </p:txBody>
      </p:sp>
      <p:sp>
        <p:nvSpPr>
          <p:cNvPr id="509" name="Google Shape;509;p15"/>
          <p:cNvSpPr/>
          <p:nvPr/>
        </p:nvSpPr>
        <p:spPr>
          <a:xfrm>
            <a:off x="2295833" y="3381804"/>
            <a:ext cx="8038266" cy="615910"/>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10" name="Google Shape;510;p15"/>
          <p:cNvSpPr/>
          <p:nvPr/>
        </p:nvSpPr>
        <p:spPr>
          <a:xfrm>
            <a:off x="2295833" y="3518131"/>
            <a:ext cx="2736294" cy="343258"/>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dirty="0">
                <a:solidFill>
                  <a:srgbClr val="2B2E3C"/>
                </a:solidFill>
                <a:latin typeface="Arial"/>
                <a:ea typeface="Arial"/>
                <a:cs typeface="Arial"/>
                <a:sym typeface="Arial"/>
              </a:rPr>
              <a:t>Xi </a:t>
            </a:r>
            <a:r>
              <a:rPr lang="en-US" sz="1650" b="0" i="0" u="none" strike="noStrike" cap="none" dirty="0" err="1">
                <a:solidFill>
                  <a:srgbClr val="2B2E3C"/>
                </a:solidFill>
                <a:latin typeface="Arial"/>
                <a:ea typeface="Arial"/>
                <a:cs typeface="Arial"/>
                <a:sym typeface="Arial"/>
              </a:rPr>
              <a:t>măng</a:t>
            </a:r>
            <a:r>
              <a:rPr lang="en-US" sz="1650" b="0" i="0" u="none" strike="noStrike" cap="none" dirty="0">
                <a:solidFill>
                  <a:srgbClr val="2B2E3C"/>
                </a:solidFill>
                <a:latin typeface="Arial"/>
                <a:ea typeface="Arial"/>
                <a:cs typeface="Arial"/>
                <a:sym typeface="Arial"/>
              </a:rPr>
              <a:t> Hoàng Thạch</a:t>
            </a:r>
            <a:endParaRPr sz="1650" b="0" i="0" u="none" strike="noStrike" cap="none" dirty="0">
              <a:solidFill>
                <a:srgbClr val="000000"/>
              </a:solidFill>
              <a:latin typeface="Arial"/>
              <a:ea typeface="Arial"/>
              <a:cs typeface="Arial"/>
              <a:sym typeface="Arial"/>
            </a:endParaRPr>
          </a:p>
        </p:txBody>
      </p:sp>
      <p:sp>
        <p:nvSpPr>
          <p:cNvPr id="511" name="Google Shape;511;p15"/>
          <p:cNvSpPr/>
          <p:nvPr/>
        </p:nvSpPr>
        <p:spPr>
          <a:xfrm>
            <a:off x="5468610" y="3518131"/>
            <a:ext cx="210538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760-800</a:t>
            </a:r>
            <a:endParaRPr sz="1650" b="0" i="0" u="none" strike="noStrike" cap="none">
              <a:solidFill>
                <a:srgbClr val="000000"/>
              </a:solidFill>
              <a:latin typeface="Arial"/>
              <a:ea typeface="Arial"/>
              <a:cs typeface="Arial"/>
              <a:sym typeface="Arial"/>
            </a:endParaRPr>
          </a:p>
        </p:txBody>
      </p:sp>
      <p:sp>
        <p:nvSpPr>
          <p:cNvPr id="512" name="Google Shape;512;p15"/>
          <p:cNvSpPr/>
          <p:nvPr/>
        </p:nvSpPr>
        <p:spPr>
          <a:xfrm>
            <a:off x="8010476" y="3518131"/>
            <a:ext cx="210919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90-95</a:t>
            </a:r>
            <a:endParaRPr sz="1650" b="0" i="0" u="none" strike="noStrike" cap="none">
              <a:solidFill>
                <a:srgbClr val="000000"/>
              </a:solidFill>
              <a:latin typeface="Arial"/>
              <a:ea typeface="Arial"/>
              <a:cs typeface="Arial"/>
              <a:sym typeface="Arial"/>
            </a:endParaRPr>
          </a:p>
        </p:txBody>
      </p:sp>
      <p:sp>
        <p:nvSpPr>
          <p:cNvPr id="513" name="Google Shape;513;p15"/>
          <p:cNvSpPr/>
          <p:nvPr/>
        </p:nvSpPr>
        <p:spPr>
          <a:xfrm>
            <a:off x="2295833" y="3997714"/>
            <a:ext cx="8038266" cy="715002"/>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14" name="Google Shape;514;p15"/>
          <p:cNvSpPr/>
          <p:nvPr/>
        </p:nvSpPr>
        <p:spPr>
          <a:xfrm>
            <a:off x="2295833" y="4134041"/>
            <a:ext cx="2736294" cy="686514"/>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Xi măng INSEE Hòn Chông</a:t>
            </a:r>
            <a:endParaRPr sz="1650" b="0" i="0" u="none" strike="noStrike" cap="none">
              <a:solidFill>
                <a:srgbClr val="000000"/>
              </a:solidFill>
              <a:latin typeface="Arial"/>
              <a:ea typeface="Arial"/>
              <a:cs typeface="Arial"/>
              <a:sym typeface="Arial"/>
            </a:endParaRPr>
          </a:p>
        </p:txBody>
      </p:sp>
      <p:sp>
        <p:nvSpPr>
          <p:cNvPr id="515" name="Google Shape;515;p15"/>
          <p:cNvSpPr/>
          <p:nvPr/>
        </p:nvSpPr>
        <p:spPr>
          <a:xfrm>
            <a:off x="5468610" y="4134041"/>
            <a:ext cx="210538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700-730</a:t>
            </a:r>
            <a:endParaRPr sz="1650" b="0" i="0" u="none" strike="noStrike" cap="none">
              <a:solidFill>
                <a:srgbClr val="000000"/>
              </a:solidFill>
              <a:latin typeface="Arial"/>
              <a:ea typeface="Arial"/>
              <a:cs typeface="Arial"/>
              <a:sym typeface="Arial"/>
            </a:endParaRPr>
          </a:p>
        </p:txBody>
      </p:sp>
      <p:sp>
        <p:nvSpPr>
          <p:cNvPr id="516" name="Google Shape;516;p15"/>
          <p:cNvSpPr/>
          <p:nvPr/>
        </p:nvSpPr>
        <p:spPr>
          <a:xfrm>
            <a:off x="8010476" y="4134041"/>
            <a:ext cx="210919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N/A</a:t>
            </a:r>
            <a:endParaRPr sz="1650" b="0" i="0" u="none" strike="noStrike" cap="none">
              <a:solidFill>
                <a:srgbClr val="000000"/>
              </a:solidFill>
              <a:latin typeface="Arial"/>
              <a:ea typeface="Arial"/>
              <a:cs typeface="Arial"/>
              <a:sym typeface="Arial"/>
            </a:endParaRPr>
          </a:p>
        </p:txBody>
      </p:sp>
      <p:sp>
        <p:nvSpPr>
          <p:cNvPr id="517" name="Google Shape;517;p15"/>
          <p:cNvSpPr/>
          <p:nvPr/>
        </p:nvSpPr>
        <p:spPr>
          <a:xfrm>
            <a:off x="2295833" y="4956882"/>
            <a:ext cx="8038266" cy="715002"/>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18" name="Google Shape;518;p15"/>
          <p:cNvSpPr/>
          <p:nvPr/>
        </p:nvSpPr>
        <p:spPr>
          <a:xfrm>
            <a:off x="2356793" y="4921579"/>
            <a:ext cx="2675334" cy="686514"/>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Nhà máy nhỏ (&lt;2.500 tấn/ngày)</a:t>
            </a:r>
            <a:endParaRPr sz="1650" b="0" i="0" u="none" strike="noStrike" cap="none">
              <a:solidFill>
                <a:srgbClr val="000000"/>
              </a:solidFill>
              <a:latin typeface="Arial"/>
              <a:ea typeface="Arial"/>
              <a:cs typeface="Arial"/>
              <a:sym typeface="Arial"/>
            </a:endParaRPr>
          </a:p>
        </p:txBody>
      </p:sp>
      <p:sp>
        <p:nvSpPr>
          <p:cNvPr id="519" name="Google Shape;519;p15"/>
          <p:cNvSpPr/>
          <p:nvPr/>
        </p:nvSpPr>
        <p:spPr>
          <a:xfrm>
            <a:off x="5468610" y="4921579"/>
            <a:ext cx="210538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850-950</a:t>
            </a:r>
            <a:endParaRPr sz="1650" b="0" i="0" u="none" strike="noStrike" cap="none">
              <a:solidFill>
                <a:srgbClr val="000000"/>
              </a:solidFill>
              <a:latin typeface="Arial"/>
              <a:ea typeface="Arial"/>
              <a:cs typeface="Arial"/>
              <a:sym typeface="Arial"/>
            </a:endParaRPr>
          </a:p>
        </p:txBody>
      </p:sp>
      <p:sp>
        <p:nvSpPr>
          <p:cNvPr id="520" name="Google Shape;520;p15"/>
          <p:cNvSpPr/>
          <p:nvPr/>
        </p:nvSpPr>
        <p:spPr>
          <a:xfrm>
            <a:off x="8010476" y="4921579"/>
            <a:ext cx="2109192" cy="343257"/>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100-120</a:t>
            </a:r>
            <a:endParaRPr sz="1650" b="0" i="0" u="none" strike="noStrike" cap="none">
              <a:solidFill>
                <a:srgbClr val="000000"/>
              </a:solidFill>
              <a:latin typeface="Arial"/>
              <a:ea typeface="Arial"/>
              <a:cs typeface="Arial"/>
              <a:sym typeface="Arial"/>
            </a:endParaRPr>
          </a:p>
        </p:txBody>
      </p:sp>
      <p:sp>
        <p:nvSpPr>
          <p:cNvPr id="521" name="Google Shape;521;p15"/>
          <p:cNvSpPr/>
          <p:nvPr/>
        </p:nvSpPr>
        <p:spPr>
          <a:xfrm>
            <a:off x="3121074" y="6067361"/>
            <a:ext cx="7642622" cy="686514"/>
          </a:xfrm>
          <a:prstGeom prst="rect">
            <a:avLst/>
          </a:prstGeom>
          <a:noFill/>
          <a:ln>
            <a:noFill/>
          </a:ln>
        </p:spPr>
        <p:txBody>
          <a:bodyPr spcFirstLastPara="1" wrap="square" lIns="0" tIns="0" rIns="0" bIns="0" anchor="t" anchorCtr="0">
            <a:noAutofit/>
          </a:bodyPr>
          <a:lstStyle/>
          <a:p>
            <a:pPr marL="0" marR="0" lvl="0" indent="0" algn="l" rtl="0">
              <a:lnSpc>
                <a:spcPct val="163636"/>
              </a:lnSpc>
              <a:spcBef>
                <a:spcPts val="0"/>
              </a:spcBef>
              <a:spcAft>
                <a:spcPts val="0"/>
              </a:spcAft>
              <a:buClr>
                <a:srgbClr val="000000"/>
              </a:buClr>
              <a:buSzPts val="1650"/>
              <a:buFont typeface="Arial"/>
              <a:buNone/>
            </a:pPr>
            <a:r>
              <a:rPr lang="en-US" sz="1650" b="0" i="0" u="none" strike="noStrike" cap="none">
                <a:solidFill>
                  <a:srgbClr val="2B2E3C"/>
                </a:solidFill>
                <a:latin typeface="Arial"/>
                <a:ea typeface="Arial"/>
                <a:cs typeface="Arial"/>
                <a:sym typeface="Arial"/>
              </a:rPr>
              <a:t>Bảng so sánh này cho thấy sự khác biệt rõ rệt giữa các nhà máy về hiệu quả sử dụng năng lượng, phụ thuộc vào công nghệ và quy mô sản xuất.</a:t>
            </a:r>
            <a:endParaRPr sz="165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pic>
        <p:nvPicPr>
          <p:cNvPr id="526" name="Google Shape;526;p16" descr="preencoded.png"/>
          <p:cNvPicPr preferRelativeResize="0"/>
          <p:nvPr/>
        </p:nvPicPr>
        <p:blipFill rotWithShape="1">
          <a:blip r:embed="rId3">
            <a:alphaModFix/>
          </a:blip>
          <a:srcRect/>
          <a:stretch/>
        </p:blipFill>
        <p:spPr>
          <a:xfrm>
            <a:off x="580430" y="1635085"/>
            <a:ext cx="566976" cy="566976"/>
          </a:xfrm>
          <a:prstGeom prst="rect">
            <a:avLst/>
          </a:prstGeom>
          <a:noFill/>
          <a:ln>
            <a:noFill/>
          </a:ln>
        </p:spPr>
      </p:pic>
      <p:sp>
        <p:nvSpPr>
          <p:cNvPr id="527" name="Google Shape;527;p16"/>
          <p:cNvSpPr/>
          <p:nvPr/>
        </p:nvSpPr>
        <p:spPr>
          <a:xfrm>
            <a:off x="580430" y="242887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Công Nghệ Sản Xuất</a:t>
            </a:r>
            <a:endParaRPr sz="2200" b="0" i="0" u="none" strike="noStrike" cap="none">
              <a:solidFill>
                <a:srgbClr val="000000"/>
              </a:solidFill>
              <a:latin typeface="Arial"/>
              <a:ea typeface="Arial"/>
              <a:cs typeface="Arial"/>
              <a:sym typeface="Arial"/>
            </a:endParaRPr>
          </a:p>
        </p:txBody>
      </p:sp>
      <p:sp>
        <p:nvSpPr>
          <p:cNvPr id="528" name="Google Shape;528;p16"/>
          <p:cNvSpPr/>
          <p:nvPr/>
        </p:nvSpPr>
        <p:spPr>
          <a:xfrm>
            <a:off x="580431" y="2919293"/>
            <a:ext cx="2711410"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Lò quay phương pháp khô với tháp trao đổi nhiệt và lò tiền nung giúp giảm đáng kể tiêu hao nhiệt năng.</a:t>
            </a:r>
            <a:endParaRPr sz="1750" b="0" i="0" u="none" strike="noStrike" cap="none">
              <a:solidFill>
                <a:srgbClr val="000000"/>
              </a:solidFill>
              <a:latin typeface="Arial"/>
              <a:ea typeface="Arial"/>
              <a:cs typeface="Arial"/>
              <a:sym typeface="Arial"/>
            </a:endParaRPr>
          </a:p>
        </p:txBody>
      </p:sp>
      <p:pic>
        <p:nvPicPr>
          <p:cNvPr id="529" name="Google Shape;529;p16" descr="preencoded.png"/>
          <p:cNvPicPr preferRelativeResize="0"/>
          <p:nvPr/>
        </p:nvPicPr>
        <p:blipFill rotWithShape="1">
          <a:blip r:embed="rId4">
            <a:alphaModFix/>
          </a:blip>
          <a:srcRect/>
          <a:stretch/>
        </p:blipFill>
        <p:spPr>
          <a:xfrm>
            <a:off x="3572532" y="1635085"/>
            <a:ext cx="566976" cy="566976"/>
          </a:xfrm>
          <a:prstGeom prst="rect">
            <a:avLst/>
          </a:prstGeom>
          <a:noFill/>
          <a:ln>
            <a:noFill/>
          </a:ln>
        </p:spPr>
      </p:pic>
      <p:sp>
        <p:nvSpPr>
          <p:cNvPr id="530" name="Google Shape;530;p16"/>
          <p:cNvSpPr/>
          <p:nvPr/>
        </p:nvSpPr>
        <p:spPr>
          <a:xfrm>
            <a:off x="3572532" y="242887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Nhiên Liệu Sử Dụng</a:t>
            </a:r>
            <a:endParaRPr sz="2200" b="0" i="0" u="none" strike="noStrike" cap="none">
              <a:solidFill>
                <a:srgbClr val="000000"/>
              </a:solidFill>
              <a:latin typeface="Arial"/>
              <a:ea typeface="Arial"/>
              <a:cs typeface="Arial"/>
              <a:sym typeface="Arial"/>
            </a:endParaRPr>
          </a:p>
        </p:txBody>
      </p:sp>
      <p:sp>
        <p:nvSpPr>
          <p:cNvPr id="531" name="Google Shape;531;p16"/>
          <p:cNvSpPr/>
          <p:nvPr/>
        </p:nvSpPr>
        <p:spPr>
          <a:xfrm>
            <a:off x="3572532" y="2919293"/>
            <a:ext cx="3005614" cy="181451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Than cám là nhiên liệu chính, chiếm khoảng 80-90% năng lượng nhiệt. Một số nhà máy đã bắt đầu sử dụng nhiên liệu thay thế.</a:t>
            </a:r>
            <a:endParaRPr sz="1750" b="0" i="0" u="none" strike="noStrike" cap="none">
              <a:solidFill>
                <a:srgbClr val="000000"/>
              </a:solidFill>
              <a:latin typeface="Arial"/>
              <a:ea typeface="Arial"/>
              <a:cs typeface="Arial"/>
              <a:sym typeface="Arial"/>
            </a:endParaRPr>
          </a:p>
        </p:txBody>
      </p:sp>
      <p:pic>
        <p:nvPicPr>
          <p:cNvPr id="532" name="Google Shape;532;p16" descr="preencoded.png"/>
          <p:cNvPicPr preferRelativeResize="0"/>
          <p:nvPr/>
        </p:nvPicPr>
        <p:blipFill rotWithShape="1">
          <a:blip r:embed="rId5">
            <a:alphaModFix/>
          </a:blip>
          <a:srcRect/>
          <a:stretch/>
        </p:blipFill>
        <p:spPr>
          <a:xfrm>
            <a:off x="6933544" y="1643538"/>
            <a:ext cx="566976" cy="566976"/>
          </a:xfrm>
          <a:prstGeom prst="rect">
            <a:avLst/>
          </a:prstGeom>
          <a:noFill/>
          <a:ln>
            <a:noFill/>
          </a:ln>
        </p:spPr>
      </p:pic>
      <p:sp>
        <p:nvSpPr>
          <p:cNvPr id="533" name="Google Shape;533;p16"/>
          <p:cNvSpPr/>
          <p:nvPr/>
        </p:nvSpPr>
        <p:spPr>
          <a:xfrm>
            <a:off x="6933544" y="242887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Quy Mô Nhà Máy</a:t>
            </a:r>
            <a:endParaRPr sz="2200" b="0" i="0" u="none" strike="noStrike" cap="none">
              <a:solidFill>
                <a:srgbClr val="000000"/>
              </a:solidFill>
              <a:latin typeface="Arial"/>
              <a:ea typeface="Arial"/>
              <a:cs typeface="Arial"/>
              <a:sym typeface="Arial"/>
            </a:endParaRPr>
          </a:p>
        </p:txBody>
      </p:sp>
      <p:sp>
        <p:nvSpPr>
          <p:cNvPr id="534" name="Google Shape;534;p16"/>
          <p:cNvSpPr/>
          <p:nvPr/>
        </p:nvSpPr>
        <p:spPr>
          <a:xfrm>
            <a:off x="6933544" y="2927746"/>
            <a:ext cx="2237899"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Các nhà máy công suất lớn thường có suất tiêu hao năng lượng thấp hơn so với các nhà máy nhỏ.</a:t>
            </a:r>
            <a:endParaRPr sz="1750" b="0" i="0" u="none" strike="noStrike" cap="none">
              <a:solidFill>
                <a:srgbClr val="000000"/>
              </a:solidFill>
              <a:latin typeface="Arial"/>
              <a:ea typeface="Arial"/>
              <a:cs typeface="Arial"/>
              <a:sym typeface="Arial"/>
            </a:endParaRPr>
          </a:p>
        </p:txBody>
      </p:sp>
      <p:pic>
        <p:nvPicPr>
          <p:cNvPr id="535" name="Google Shape;535;p16" descr="preencoded.png"/>
          <p:cNvPicPr preferRelativeResize="0"/>
          <p:nvPr/>
        </p:nvPicPr>
        <p:blipFill rotWithShape="1">
          <a:blip r:embed="rId6">
            <a:alphaModFix/>
          </a:blip>
          <a:srcRect/>
          <a:stretch/>
        </p:blipFill>
        <p:spPr>
          <a:xfrm>
            <a:off x="9488677" y="1635085"/>
            <a:ext cx="566976" cy="566976"/>
          </a:xfrm>
          <a:prstGeom prst="rect">
            <a:avLst/>
          </a:prstGeom>
          <a:noFill/>
          <a:ln>
            <a:noFill/>
          </a:ln>
        </p:spPr>
      </p:pic>
      <p:sp>
        <p:nvSpPr>
          <p:cNvPr id="536" name="Google Shape;536;p16"/>
          <p:cNvSpPr/>
          <p:nvPr/>
        </p:nvSpPr>
        <p:spPr>
          <a:xfrm>
            <a:off x="9488677" y="242887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2B2E3C"/>
                </a:solidFill>
                <a:latin typeface="Arial"/>
                <a:ea typeface="Arial"/>
                <a:cs typeface="Arial"/>
                <a:sym typeface="Arial"/>
              </a:rPr>
              <a:t>Bảo Trì và Quản Lý</a:t>
            </a:r>
            <a:endParaRPr sz="2200" b="0" i="0" u="none" strike="noStrike" cap="none">
              <a:solidFill>
                <a:srgbClr val="000000"/>
              </a:solidFill>
              <a:latin typeface="Arial"/>
              <a:ea typeface="Arial"/>
              <a:cs typeface="Arial"/>
              <a:sym typeface="Arial"/>
            </a:endParaRPr>
          </a:p>
        </p:txBody>
      </p:sp>
      <p:sp>
        <p:nvSpPr>
          <p:cNvPr id="537" name="Google Shape;537;p16"/>
          <p:cNvSpPr/>
          <p:nvPr/>
        </p:nvSpPr>
        <p:spPr>
          <a:xfrm>
            <a:off x="9488677" y="2919293"/>
            <a:ext cx="2366843"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Việc bảo trì định kỳ và tối ưu hóa quy trình vận hành cũng ảnh hưởng lớn đến hiệu suất năng lượng.</a:t>
            </a:r>
            <a:endParaRPr sz="1750" b="0" i="0" u="none" strike="noStrike" cap="none">
              <a:solidFill>
                <a:srgbClr val="000000"/>
              </a:solidFill>
              <a:latin typeface="Arial"/>
              <a:ea typeface="Arial"/>
              <a:cs typeface="Arial"/>
              <a:sym typeface="Arial"/>
            </a:endParaRPr>
          </a:p>
        </p:txBody>
      </p:sp>
      <p:sp>
        <p:nvSpPr>
          <p:cNvPr id="538" name="Google Shape;538;p16"/>
          <p:cNvSpPr/>
          <p:nvPr/>
        </p:nvSpPr>
        <p:spPr>
          <a:xfrm>
            <a:off x="580431" y="4988957"/>
            <a:ext cx="10377130"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B2E3C"/>
                </a:solidFill>
                <a:latin typeface="Arial"/>
                <a:ea typeface="Arial"/>
                <a:cs typeface="Arial"/>
                <a:sym typeface="Arial"/>
              </a:rPr>
              <a:t>Các yếu tố này có mối quan hệ mật thiết với nhau và việc tối ưu hóa từng yếu tố sẽ mang lại hiệu quả tổng thể trong việc giảm suất tiêu hao năng lượng.</a:t>
            </a:r>
            <a:endParaRPr sz="1750" b="0" i="0" u="none" strike="noStrike" cap="none">
              <a:solidFill>
                <a:srgbClr val="000000"/>
              </a:solidFill>
              <a:latin typeface="Arial"/>
              <a:ea typeface="Arial"/>
              <a:cs typeface="Arial"/>
              <a:sym typeface="Arial"/>
            </a:endParaRPr>
          </a:p>
        </p:txBody>
      </p:sp>
      <p:sp>
        <p:nvSpPr>
          <p:cNvPr id="539" name="Google Shape;539;p16"/>
          <p:cNvSpPr txBox="1"/>
          <p:nvPr/>
        </p:nvSpPr>
        <p:spPr>
          <a:xfrm>
            <a:off x="580430" y="826573"/>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err="1">
                <a:solidFill>
                  <a:srgbClr val="327176"/>
                </a:solidFill>
                <a:latin typeface="Arial"/>
                <a:ea typeface="Arial"/>
                <a:cs typeface="Arial"/>
                <a:sym typeface="Arial"/>
              </a:rPr>
              <a:t>Yếu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tố</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ảnh</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hưởng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đến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suất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tiêu</a:t>
            </a:r>
            <a:r>
              <a:rPr lang="en-US" sz="2800" b="1" i="0" u="none" strike="noStrike" cap="none" dirty="0">
                <a:solidFill>
                  <a:srgbClr val="327176"/>
                </a:solidFill>
                <a:latin typeface="Arial"/>
                <a:ea typeface="Arial"/>
                <a:cs typeface="Arial"/>
                <a:sym typeface="Arial"/>
              </a:rPr>
              <a:t> hao </a:t>
            </a:r>
            <a:r>
              <a:rPr lang="en-US" sz="2800" b="1" i="0" u="none" strike="noStrike" cap="none" dirty="0" err="1">
                <a:solidFill>
                  <a:srgbClr val="327176"/>
                </a:solidFill>
                <a:latin typeface="Arial"/>
                <a:ea typeface="Arial"/>
                <a:cs typeface="Arial"/>
                <a:sym typeface="Arial"/>
              </a:rPr>
              <a:t>năng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lượng</a:t>
            </a:r>
            <a:endParaRPr sz="2800" b="1" i="0" u="none" strike="noStrike" cap="none" dirty="0">
              <a:solidFill>
                <a:srgbClr val="327176"/>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17"/>
          <p:cNvSpPr/>
          <p:nvPr/>
        </p:nvSpPr>
        <p:spPr>
          <a:xfrm>
            <a:off x="544746" y="1727446"/>
            <a:ext cx="5785429"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err="1">
                <a:solidFill>
                  <a:srgbClr val="2B2E3C"/>
                </a:solidFill>
                <a:latin typeface="Arial"/>
                <a:ea typeface="Arial"/>
                <a:cs typeface="Arial"/>
                <a:sym typeface="Arial"/>
              </a:rPr>
              <a:t>Đến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năm</a:t>
            </a:r>
            <a:r>
              <a:rPr lang="en-US" sz="1750" b="0" i="0" u="none" strike="noStrike" cap="none" dirty="0">
                <a:solidFill>
                  <a:srgbClr val="2B2E3C"/>
                </a:solidFill>
                <a:latin typeface="Arial"/>
                <a:ea typeface="Arial"/>
                <a:cs typeface="Arial"/>
                <a:sym typeface="Arial"/>
              </a:rPr>
              <a:t> 2025, 100% </a:t>
            </a:r>
            <a:r>
              <a:rPr lang="en-US" sz="1750" b="0" i="0" u="none" strike="noStrike" cap="none" dirty="0" err="1">
                <a:solidFill>
                  <a:srgbClr val="2B2E3C"/>
                </a:solidFill>
                <a:latin typeface="Arial"/>
                <a:ea typeface="Arial"/>
                <a:cs typeface="Arial"/>
                <a:sym typeface="Arial"/>
              </a:rPr>
              <a:t>các</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dây</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chuyền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sản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xuất</a:t>
            </a:r>
            <a:r>
              <a:rPr lang="en-US" sz="1750" b="0" i="0" u="none" strike="noStrike" cap="none" dirty="0">
                <a:solidFill>
                  <a:srgbClr val="2B2E3C"/>
                </a:solidFill>
                <a:latin typeface="Arial"/>
                <a:ea typeface="Arial"/>
                <a:cs typeface="Arial"/>
                <a:sym typeface="Arial"/>
              </a:rPr>
              <a:t> xi </a:t>
            </a:r>
            <a:r>
              <a:rPr lang="en-US" sz="1750" b="0" i="0" u="none" strike="noStrike" cap="none" dirty="0" err="1">
                <a:solidFill>
                  <a:srgbClr val="2B2E3C"/>
                </a:solidFill>
                <a:latin typeface="Arial"/>
                <a:ea typeface="Arial"/>
                <a:cs typeface="Arial"/>
                <a:sym typeface="Arial"/>
              </a:rPr>
              <a:t>măng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công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suất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từ</a:t>
            </a:r>
            <a:r>
              <a:rPr lang="en-US" sz="1750" b="0" i="0" u="none" strike="noStrike" cap="none" dirty="0">
                <a:solidFill>
                  <a:srgbClr val="2B2E3C"/>
                </a:solidFill>
                <a:latin typeface="Arial"/>
                <a:ea typeface="Arial"/>
                <a:cs typeface="Arial"/>
                <a:sym typeface="Arial"/>
              </a:rPr>
              <a:t> 2.500 </a:t>
            </a:r>
            <a:r>
              <a:rPr lang="en-US" sz="1750" b="0" i="0" u="none" strike="noStrike" cap="none" dirty="0" err="1">
                <a:solidFill>
                  <a:srgbClr val="2B2E3C"/>
                </a:solidFill>
                <a:latin typeface="Arial"/>
                <a:ea typeface="Arial"/>
                <a:cs typeface="Arial"/>
                <a:sym typeface="Arial"/>
              </a:rPr>
              <a:t>tấn</a:t>
            </a:r>
            <a:r>
              <a:rPr lang="en-US" sz="1750" b="0" i="0" u="none" strike="noStrike" cap="none" dirty="0">
                <a:solidFill>
                  <a:srgbClr val="2B2E3C"/>
                </a:solidFill>
                <a:latin typeface="Arial"/>
                <a:ea typeface="Arial"/>
                <a:cs typeface="Arial"/>
                <a:sym typeface="Arial"/>
              </a:rPr>
              <a:t> clinker/</a:t>
            </a:r>
            <a:r>
              <a:rPr lang="en-US" sz="1750" b="0" i="0" u="none" strike="noStrike" cap="none" dirty="0" err="1">
                <a:solidFill>
                  <a:srgbClr val="2B2E3C"/>
                </a:solidFill>
                <a:latin typeface="Arial"/>
                <a:ea typeface="Arial"/>
                <a:cs typeface="Arial"/>
                <a:sym typeface="Arial"/>
              </a:rPr>
              <a:t>ngày</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trở</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lên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được</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yêu</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cầu</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lắp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đặt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hệ</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thống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phát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điện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tận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dụng</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nhiệt</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khí</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thải</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giúp</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giảm</a:t>
            </a:r>
            <a:r>
              <a:rPr lang="en-US" sz="1750" b="0" i="0" u="none" strike="noStrike" cap="none" dirty="0">
                <a:solidFill>
                  <a:srgbClr val="2B2E3C"/>
                </a:solidFill>
                <a:latin typeface="Arial"/>
                <a:ea typeface="Arial"/>
                <a:cs typeface="Arial"/>
                <a:sym typeface="Arial"/>
              </a:rPr>
              <a:t> 25-30% chi </a:t>
            </a:r>
            <a:r>
              <a:rPr lang="en-US" sz="1750" b="0" i="0" u="none" strike="noStrike" cap="none" dirty="0" err="1">
                <a:solidFill>
                  <a:srgbClr val="2B2E3C"/>
                </a:solidFill>
                <a:latin typeface="Arial"/>
                <a:ea typeface="Arial"/>
                <a:cs typeface="Arial"/>
                <a:sym typeface="Arial"/>
              </a:rPr>
              <a:t>phí</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điện</a:t>
            </a:r>
            <a:r>
              <a:rPr lang="en-US" sz="1750" b="0" i="0" u="none" strike="noStrike" cap="none" dirty="0">
                <a:solidFill>
                  <a:srgbClr val="2B2E3C"/>
                </a:solidFill>
                <a:latin typeface="Arial"/>
                <a:ea typeface="Arial"/>
                <a:cs typeface="Arial"/>
                <a:sym typeface="Arial"/>
              </a:rPr>
              <a:t> </a:t>
            </a:r>
            <a:r>
              <a:rPr lang="en-US" sz="1750" b="0" i="0" u="none" strike="noStrike" cap="none" dirty="0" err="1">
                <a:solidFill>
                  <a:srgbClr val="2B2E3C"/>
                </a:solidFill>
                <a:latin typeface="Arial"/>
                <a:ea typeface="Arial"/>
                <a:cs typeface="Arial"/>
                <a:sym typeface="Arial"/>
              </a:rPr>
              <a:t>năng</a:t>
            </a:r>
            <a:r>
              <a:rPr lang="en-US" sz="1750" b="0" i="0" u="none" strike="noStrike" cap="none" dirty="0">
                <a:solidFill>
                  <a:srgbClr val="2B2E3C"/>
                </a:solidFill>
                <a:latin typeface="Arial"/>
                <a:ea typeface="Arial"/>
                <a:cs typeface="Arial"/>
                <a:sym typeface="Arial"/>
              </a:rPr>
              <a:t>.</a:t>
            </a:r>
            <a:endParaRPr sz="1750" b="0" i="0" u="none" strike="noStrike" cap="none" dirty="0">
              <a:solidFill>
                <a:srgbClr val="000000"/>
              </a:solidFill>
              <a:latin typeface="Arial"/>
              <a:ea typeface="Arial"/>
              <a:cs typeface="Arial"/>
              <a:sym typeface="Arial"/>
            </a:endParaRPr>
          </a:p>
        </p:txBody>
      </p:sp>
      <p:pic>
        <p:nvPicPr>
          <p:cNvPr id="545" name="Google Shape;545;p17"/>
          <p:cNvPicPr preferRelativeResize="0"/>
          <p:nvPr/>
        </p:nvPicPr>
        <p:blipFill rotWithShape="1">
          <a:blip r:embed="rId3">
            <a:alphaModFix/>
          </a:blip>
          <a:srcRect t="753" r="1143" b="2462"/>
          <a:stretch/>
        </p:blipFill>
        <p:spPr>
          <a:xfrm>
            <a:off x="6639207" y="2148939"/>
            <a:ext cx="5161013" cy="3865384"/>
          </a:xfrm>
          <a:prstGeom prst="rect">
            <a:avLst/>
          </a:prstGeom>
          <a:noFill/>
          <a:ln>
            <a:noFill/>
          </a:ln>
        </p:spPr>
      </p:pic>
      <p:sp>
        <p:nvSpPr>
          <p:cNvPr id="546" name="Google Shape;546;p17"/>
          <p:cNvSpPr txBox="1"/>
          <p:nvPr/>
        </p:nvSpPr>
        <p:spPr>
          <a:xfrm>
            <a:off x="743414" y="3429000"/>
            <a:ext cx="5352586" cy="26782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67"/>
              <a:buFont typeface="Arial"/>
              <a:buNone/>
            </a:pPr>
            <a:r>
              <a:rPr lang="en-US" sz="1867" b="1" i="0" u="none" strike="noStrike" cap="none" dirty="0">
                <a:solidFill>
                  <a:srgbClr val="000000"/>
                </a:solidFill>
                <a:latin typeface="Arial"/>
                <a:ea typeface="Arial"/>
                <a:cs typeface="Arial"/>
                <a:sym typeface="Arial"/>
              </a:rPr>
              <a:t>1. Nguyên </a:t>
            </a:r>
            <a:r>
              <a:rPr lang="en-US" sz="1867" b="1" i="0" u="none" strike="noStrike" cap="none" dirty="0" err="1">
                <a:solidFill>
                  <a:srgbClr val="000000"/>
                </a:solidFill>
                <a:latin typeface="Arial"/>
                <a:ea typeface="Arial"/>
                <a:cs typeface="Arial"/>
                <a:sym typeface="Arial"/>
              </a:rPr>
              <a:t>lý</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hoạt</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động</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Hệ</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thống</a:t>
            </a:r>
            <a:r>
              <a:rPr lang="en-US" sz="1867" b="0" i="0" u="none" strike="noStrike" cap="none" dirty="0">
                <a:solidFill>
                  <a:srgbClr val="000000"/>
                </a:solidFill>
                <a:latin typeface="Arial"/>
                <a:ea typeface="Arial"/>
                <a:cs typeface="Arial"/>
                <a:sym typeface="Arial"/>
              </a:rPr>
              <a:t> WHR </a:t>
            </a:r>
            <a:r>
              <a:rPr lang="en-US" sz="1867" b="0" i="0" u="none" strike="noStrike" cap="none" dirty="0" err="1">
                <a:solidFill>
                  <a:srgbClr val="000000"/>
                </a:solidFill>
                <a:latin typeface="Arial"/>
                <a:ea typeface="Arial"/>
                <a:cs typeface="Arial"/>
                <a:sym typeface="Arial"/>
              </a:rPr>
              <a:t>sử</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dụng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thừa</a:t>
            </a:r>
            <a:r>
              <a:rPr lang="en-US" sz="1867" b="0" i="0" u="none" strike="noStrike" cap="none" dirty="0">
                <a:solidFill>
                  <a:srgbClr val="000000"/>
                </a:solidFill>
                <a:latin typeface="Arial"/>
                <a:ea typeface="Arial"/>
                <a:cs typeface="Arial"/>
                <a:sym typeface="Arial"/>
              </a:rPr>
              <a:t> từ:</a:t>
            </a:r>
            <a:endParaRPr dirty="0"/>
          </a:p>
          <a:p>
            <a:pPr marL="742950" marR="0" lvl="1" indent="-285750" algn="l" rtl="0">
              <a:lnSpc>
                <a:spcPct val="100000"/>
              </a:lnSpc>
              <a:spcBef>
                <a:spcPts val="0"/>
              </a:spcBef>
              <a:spcAft>
                <a:spcPts val="0"/>
              </a:spcAft>
              <a:buClr>
                <a:srgbClr val="000000"/>
              </a:buClr>
              <a:buSzPts val="1867"/>
              <a:buFont typeface="Arial"/>
              <a:buChar char="•"/>
            </a:pPr>
            <a:r>
              <a:rPr lang="en-US" sz="1867" b="1" i="0" u="none" strike="noStrike" cap="none" dirty="0">
                <a:solidFill>
                  <a:srgbClr val="000000"/>
                </a:solidFill>
                <a:latin typeface="Arial"/>
                <a:ea typeface="Arial"/>
                <a:cs typeface="Arial"/>
                <a:sym typeface="Arial"/>
              </a:rPr>
              <a:t>Khí </a:t>
            </a:r>
            <a:r>
              <a:rPr lang="en-US" sz="1867" b="1" i="0" u="none" strike="noStrike" cap="none" dirty="0" err="1">
                <a:solidFill>
                  <a:srgbClr val="000000"/>
                </a:solidFill>
                <a:latin typeface="Arial"/>
                <a:ea typeface="Arial"/>
                <a:cs typeface="Arial"/>
                <a:sym typeface="Arial"/>
              </a:rPr>
              <a:t>thải</a:t>
            </a:r>
            <a:r>
              <a:rPr lang="en-US" sz="1867" b="1" i="0" u="none" strike="noStrike" cap="none" dirty="0">
                <a:solidFill>
                  <a:srgbClr val="000000"/>
                </a:solidFill>
                <a:latin typeface="Arial"/>
                <a:ea typeface="Arial"/>
                <a:cs typeface="Arial"/>
                <a:sym typeface="Arial"/>
              </a:rPr>
              <a:t> từ </a:t>
            </a:r>
            <a:r>
              <a:rPr lang="en-US" sz="1867" b="1" i="0" u="none" strike="noStrike" cap="none" dirty="0" err="1">
                <a:solidFill>
                  <a:srgbClr val="000000"/>
                </a:solidFill>
                <a:latin typeface="Arial"/>
                <a:ea typeface="Arial"/>
                <a:cs typeface="Arial"/>
                <a:sym typeface="Arial"/>
              </a:rPr>
              <a:t>lò</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nung</a:t>
            </a:r>
            <a:r>
              <a:rPr lang="en-US" sz="1867" b="1" i="0" u="none" strike="noStrike" cap="none" dirty="0">
                <a:solidFill>
                  <a:srgbClr val="000000"/>
                </a:solidFill>
                <a:latin typeface="Arial"/>
                <a:ea typeface="Arial"/>
                <a:cs typeface="Arial"/>
                <a:sym typeface="Arial"/>
              </a:rPr>
              <a:t> clinker (kiln gas)</a:t>
            </a:r>
            <a:r>
              <a:rPr lang="en-US" sz="1867" b="0" i="0" u="none" strike="noStrike" cap="none" dirty="0">
                <a:solidFill>
                  <a:srgbClr val="000000"/>
                </a:solidFill>
                <a:latin typeface="Arial"/>
                <a:ea typeface="Arial"/>
                <a:cs typeface="Arial"/>
                <a:sym typeface="Arial"/>
              </a:rPr>
              <a:t>: ~300–400°C</a:t>
            </a:r>
            <a:endParaRPr dirty="0"/>
          </a:p>
          <a:p>
            <a:pPr marL="742950" marR="0" lvl="1" indent="-285750" algn="l" rtl="0">
              <a:lnSpc>
                <a:spcPct val="100000"/>
              </a:lnSpc>
              <a:spcBef>
                <a:spcPts val="0"/>
              </a:spcBef>
              <a:spcAft>
                <a:spcPts val="0"/>
              </a:spcAft>
              <a:buClr>
                <a:srgbClr val="000000"/>
              </a:buClr>
              <a:buSzPts val="1867"/>
              <a:buFont typeface="Arial"/>
              <a:buChar char="•"/>
            </a:pPr>
            <a:r>
              <a:rPr lang="en-US" sz="1867" b="1" i="0" u="none" strike="noStrike" cap="none" dirty="0">
                <a:solidFill>
                  <a:srgbClr val="000000"/>
                </a:solidFill>
                <a:latin typeface="Arial"/>
                <a:ea typeface="Arial"/>
                <a:cs typeface="Arial"/>
                <a:sym typeface="Arial"/>
              </a:rPr>
              <a:t>Khí </a:t>
            </a:r>
            <a:r>
              <a:rPr lang="en-US" sz="1867" b="1" i="0" u="none" strike="noStrike" cap="none" dirty="0" err="1">
                <a:solidFill>
                  <a:srgbClr val="000000"/>
                </a:solidFill>
                <a:latin typeface="Arial"/>
                <a:ea typeface="Arial"/>
                <a:cs typeface="Arial"/>
                <a:sym typeface="Arial"/>
              </a:rPr>
              <a:t>thải</a:t>
            </a:r>
            <a:r>
              <a:rPr lang="en-US" sz="1867" b="1" i="0" u="none" strike="noStrike" cap="none" dirty="0">
                <a:solidFill>
                  <a:srgbClr val="000000"/>
                </a:solidFill>
                <a:latin typeface="Arial"/>
                <a:ea typeface="Arial"/>
                <a:cs typeface="Arial"/>
                <a:sym typeface="Arial"/>
              </a:rPr>
              <a:t> từ thiết </a:t>
            </a:r>
            <a:r>
              <a:rPr lang="en-US" sz="1867" b="1" i="0" u="none" strike="noStrike" cap="none" dirty="0" err="1">
                <a:solidFill>
                  <a:srgbClr val="000000"/>
                </a:solidFill>
                <a:latin typeface="Arial"/>
                <a:ea typeface="Arial"/>
                <a:cs typeface="Arial"/>
                <a:sym typeface="Arial"/>
              </a:rPr>
              <a:t>bị</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làm</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nguội</a:t>
            </a:r>
            <a:r>
              <a:rPr lang="en-US" sz="1867" b="1" i="0" u="none" strike="noStrike" cap="none" dirty="0">
                <a:solidFill>
                  <a:srgbClr val="000000"/>
                </a:solidFill>
                <a:latin typeface="Arial"/>
                <a:ea typeface="Arial"/>
                <a:cs typeface="Arial"/>
                <a:sym typeface="Arial"/>
              </a:rPr>
              <a:t> clinker (cooler gas)</a:t>
            </a:r>
            <a:r>
              <a:rPr lang="en-US" sz="1867" b="0" i="0" u="none" strike="noStrike" cap="none" dirty="0">
                <a:solidFill>
                  <a:srgbClr val="000000"/>
                </a:solidFill>
                <a:latin typeface="Arial"/>
                <a:ea typeface="Arial"/>
                <a:cs typeface="Arial"/>
                <a:sym typeface="Arial"/>
              </a:rPr>
              <a:t>: ~250–350°C</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này</a:t>
            </a:r>
            <a:r>
              <a:rPr lang="en-US" sz="1867" b="0" i="0" u="none" strike="noStrike" cap="none" dirty="0">
                <a:solidFill>
                  <a:srgbClr val="000000"/>
                </a:solidFill>
                <a:latin typeface="Arial"/>
                <a:ea typeface="Arial"/>
                <a:cs typeface="Arial"/>
                <a:sym typeface="Arial"/>
              </a:rPr>
              <a:t> được </a:t>
            </a:r>
            <a:r>
              <a:rPr lang="en-US" sz="1867" b="0" i="0" u="none" strike="noStrike" cap="none" dirty="0" err="1">
                <a:solidFill>
                  <a:srgbClr val="000000"/>
                </a:solidFill>
                <a:latin typeface="Arial"/>
                <a:ea typeface="Arial"/>
                <a:cs typeface="Arial"/>
                <a:sym typeface="Arial"/>
              </a:rPr>
              <a:t>thu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hồi</a:t>
            </a:r>
            <a:r>
              <a:rPr lang="en-US" sz="1867" b="0" i="0" u="none" strike="noStrike" cap="none" dirty="0">
                <a:solidFill>
                  <a:srgbClr val="000000"/>
                </a:solidFill>
                <a:latin typeface="Arial"/>
                <a:ea typeface="Arial"/>
                <a:cs typeface="Arial"/>
                <a:sym typeface="Arial"/>
              </a:rPr>
              <a:t> để </a:t>
            </a:r>
            <a:r>
              <a:rPr lang="en-US" sz="1867" b="0" i="0" u="none" strike="noStrike" cap="none" dirty="0" err="1">
                <a:solidFill>
                  <a:srgbClr val="000000"/>
                </a:solidFill>
                <a:latin typeface="Arial"/>
                <a:ea typeface="Arial"/>
                <a:cs typeface="Arial"/>
                <a:sym typeface="Arial"/>
              </a:rPr>
              <a:t>sinh</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hơi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hoặc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dầu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dẫn </a:t>
            </a:r>
            <a:r>
              <a:rPr lang="en-US" sz="1867" b="0" i="0" u="none" strike="noStrike" cap="none" dirty="0" err="1">
                <a:solidFill>
                  <a:srgbClr val="000000"/>
                </a:solidFill>
                <a:latin typeface="Arial"/>
                <a:ea typeface="Arial"/>
                <a:cs typeface="Arial"/>
                <a:sym typeface="Arial"/>
              </a:rPr>
              <a:t>vào</a:t>
            </a:r>
            <a:r>
              <a:rPr lang="en-US" sz="1867" b="0" i="0" u="none" strike="noStrike" cap="none" dirty="0">
                <a:solidFill>
                  <a:srgbClr val="000000"/>
                </a:solidFill>
                <a:latin typeface="Arial"/>
                <a:ea typeface="Arial"/>
                <a:cs typeface="Arial"/>
                <a:sym typeface="Arial"/>
              </a:rPr>
              <a:t> </a:t>
            </a:r>
            <a:r>
              <a:rPr lang="en-US" sz="1867" b="1" i="0" u="none" strike="noStrike" cap="none" dirty="0">
                <a:solidFill>
                  <a:srgbClr val="000000"/>
                </a:solidFill>
                <a:latin typeface="Arial"/>
                <a:ea typeface="Arial"/>
                <a:cs typeface="Arial"/>
                <a:sym typeface="Arial"/>
              </a:rPr>
              <a:t>turbine </a:t>
            </a:r>
            <a:r>
              <a:rPr lang="en-US" sz="1867" b="1" i="0" u="none" strike="noStrike" cap="none" dirty="0" err="1">
                <a:solidFill>
                  <a:srgbClr val="000000"/>
                </a:solidFill>
                <a:latin typeface="Arial"/>
                <a:ea typeface="Arial"/>
                <a:cs typeface="Arial"/>
                <a:sym typeface="Arial"/>
              </a:rPr>
              <a:t>hơi</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hoặc</a:t>
            </a:r>
            <a:r>
              <a:rPr lang="en-US" sz="1867" b="1" i="0" u="none" strike="noStrike" cap="none" dirty="0">
                <a:solidFill>
                  <a:srgbClr val="000000"/>
                </a:solidFill>
                <a:latin typeface="Arial"/>
                <a:ea typeface="Arial"/>
                <a:cs typeface="Arial"/>
                <a:sym typeface="Arial"/>
              </a:rPr>
              <a:t> ORC (Organic Rankine Cycle)</a:t>
            </a:r>
            <a:r>
              <a:rPr lang="en-US" sz="1867" b="0" i="0" u="none" strike="noStrike" cap="none" dirty="0">
                <a:solidFill>
                  <a:srgbClr val="000000"/>
                </a:solidFill>
                <a:latin typeface="Arial"/>
                <a:ea typeface="Arial"/>
                <a:cs typeface="Arial"/>
                <a:sym typeface="Arial"/>
              </a:rPr>
              <a:t> để </a:t>
            </a:r>
            <a:r>
              <a:rPr lang="en-US" sz="1867" b="0" i="0" u="none" strike="noStrike" cap="none" dirty="0" err="1">
                <a:solidFill>
                  <a:srgbClr val="000000"/>
                </a:solidFill>
                <a:latin typeface="Arial"/>
                <a:ea typeface="Arial"/>
                <a:cs typeface="Arial"/>
                <a:sym typeface="Arial"/>
              </a:rPr>
              <a:t>phát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điện</a:t>
            </a:r>
            <a:r>
              <a:rPr lang="en-US" sz="1867" b="0" i="0" u="none" strike="noStrike" cap="none" dirty="0">
                <a:solidFill>
                  <a:srgbClr val="000000"/>
                </a:solidFill>
                <a:latin typeface="Arial"/>
                <a:ea typeface="Arial"/>
                <a:cs typeface="Arial"/>
                <a:sym typeface="Arial"/>
              </a:rPr>
              <a:t>.</a:t>
            </a:r>
            <a:endParaRPr dirty="0"/>
          </a:p>
        </p:txBody>
      </p:sp>
      <p:sp>
        <p:nvSpPr>
          <p:cNvPr id="547" name="Google Shape;547;p17"/>
          <p:cNvSpPr txBox="1"/>
          <p:nvPr/>
        </p:nvSpPr>
        <p:spPr>
          <a:xfrm>
            <a:off x="544746" y="910481"/>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2. </a:t>
            </a:r>
            <a:r>
              <a:rPr lang="en-US" sz="2800" b="1" i="0" u="none" strike="noStrike" cap="none" dirty="0" err="1">
                <a:solidFill>
                  <a:srgbClr val="327176"/>
                </a:solidFill>
                <a:latin typeface="Arial"/>
                <a:ea typeface="Arial"/>
                <a:cs typeface="Arial"/>
                <a:sym typeface="Arial"/>
              </a:rPr>
              <a:t>Tận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nhiệt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thải</a:t>
            </a:r>
            <a:endParaRPr sz="2800" b="1" i="0" u="none" strike="noStrike" cap="none" dirty="0">
              <a:solidFill>
                <a:srgbClr val="327176"/>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547;p17">
            <a:extLst>
              <a:ext uri="{FF2B5EF4-FFF2-40B4-BE49-F238E27FC236}">
                <a16:creationId xmlns:a16="http://schemas.microsoft.com/office/drawing/2014/main" id="{3D4E6C94-D660-D295-283C-BDBB4D5BA43C}"/>
              </a:ext>
            </a:extLst>
          </p:cNvPr>
          <p:cNvSpPr txBox="1"/>
          <p:nvPr/>
        </p:nvSpPr>
        <p:spPr>
          <a:xfrm>
            <a:off x="656965" y="962397"/>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2. </a:t>
            </a:r>
            <a:r>
              <a:rPr lang="en-US" sz="2800" b="1" i="0" u="none" strike="noStrike" cap="none" dirty="0" err="1">
                <a:solidFill>
                  <a:srgbClr val="327176"/>
                </a:solidFill>
                <a:latin typeface="Arial"/>
                <a:ea typeface="Arial"/>
                <a:cs typeface="Arial"/>
                <a:sym typeface="Arial"/>
              </a:rPr>
              <a:t>Tận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nhiệt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thải</a:t>
            </a:r>
            <a:endParaRPr sz="2800" b="1" i="0" u="none" strike="noStrike" cap="none" dirty="0">
              <a:solidFill>
                <a:srgbClr val="327176"/>
              </a:solidFill>
              <a:latin typeface="Arial"/>
              <a:ea typeface="Arial"/>
              <a:cs typeface="Arial"/>
              <a:sym typeface="Arial"/>
            </a:endParaRPr>
          </a:p>
        </p:txBody>
      </p:sp>
      <p:pic>
        <p:nvPicPr>
          <p:cNvPr id="5" name="Picture 4" descr="A computer program with many colorful lines&#10;&#10;AI-generated content may be incorrect.">
            <a:extLst>
              <a:ext uri="{FF2B5EF4-FFF2-40B4-BE49-F238E27FC236}">
                <a16:creationId xmlns:a16="http://schemas.microsoft.com/office/drawing/2014/main" id="{4385E458-1787-490E-8D62-8A5338CA59A5}"/>
              </a:ext>
            </a:extLst>
          </p:cNvPr>
          <p:cNvPicPr>
            <a:picLocks noChangeAspect="1"/>
          </p:cNvPicPr>
          <p:nvPr/>
        </p:nvPicPr>
        <p:blipFill>
          <a:blip r:embed="rId2"/>
          <a:stretch>
            <a:fillRect/>
          </a:stretch>
        </p:blipFill>
        <p:spPr>
          <a:xfrm>
            <a:off x="3210560" y="1779362"/>
            <a:ext cx="8136488" cy="5078638"/>
          </a:xfrm>
          <a:prstGeom prst="rect">
            <a:avLst/>
          </a:prstGeom>
        </p:spPr>
      </p:pic>
    </p:spTree>
    <p:extLst>
      <p:ext uri="{BB962C8B-B14F-4D97-AF65-F5344CB8AC3E}">
        <p14:creationId xmlns:p14="http://schemas.microsoft.com/office/powerpoint/2010/main" val="3381523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Google Shape;398;p2" descr="Giải pháp công nghệ - Lời giải cho doanh nghiệp ngành xi măng"/>
          <p:cNvPicPr preferRelativeResize="0"/>
          <p:nvPr/>
        </p:nvPicPr>
        <p:blipFill rotWithShape="1">
          <a:blip r:embed="rId3">
            <a:alphaModFix/>
          </a:blip>
          <a:srcRect/>
          <a:stretch/>
        </p:blipFill>
        <p:spPr>
          <a:xfrm>
            <a:off x="-89384" y="-392939"/>
            <a:ext cx="12370767" cy="7431047"/>
          </a:xfrm>
          <a:prstGeom prst="rect">
            <a:avLst/>
          </a:prstGeom>
          <a:noFill/>
          <a:ln>
            <a:noFill/>
          </a:ln>
        </p:spPr>
      </p:pic>
      <p:sp>
        <p:nvSpPr>
          <p:cNvPr id="399" name="Google Shape;399;p2"/>
          <p:cNvSpPr txBox="1">
            <a:spLocks noGrp="1"/>
          </p:cNvSpPr>
          <p:nvPr>
            <p:ph type="subTitle" idx="4294967295"/>
          </p:nvPr>
        </p:nvSpPr>
        <p:spPr>
          <a:xfrm>
            <a:off x="852055" y="5940326"/>
            <a:ext cx="5486400" cy="556800"/>
          </a:xfrm>
          <a:prstGeom prst="rect">
            <a:avLst/>
          </a:prstGeom>
          <a:solidFill>
            <a:srgbClr val="32696B"/>
          </a:solidFill>
          <a:ln>
            <a:noFill/>
          </a:ln>
        </p:spPr>
        <p:txBody>
          <a:bodyPr spcFirstLastPara="1" wrap="square" lIns="91425" tIns="91425" rIns="91425" bIns="91425" anchor="ctr" anchorCtr="0">
            <a:normAutofit/>
          </a:bodyPr>
          <a:lstStyle/>
          <a:p>
            <a:pPr marL="457200" lvl="0" indent="-317500" algn="l" rtl="0">
              <a:lnSpc>
                <a:spcPct val="100000"/>
              </a:lnSpc>
              <a:spcBef>
                <a:spcPts val="0"/>
              </a:spcBef>
              <a:spcAft>
                <a:spcPts val="0"/>
              </a:spcAft>
              <a:buSzPts val="2800"/>
              <a:buNone/>
            </a:pPr>
            <a:r>
              <a:rPr lang="en-US" b="1">
                <a:solidFill>
                  <a:schemeClr val="lt1"/>
                </a:solidFill>
                <a:latin typeface="Arial"/>
                <a:ea typeface="Arial"/>
                <a:cs typeface="Arial"/>
                <a:sym typeface="Arial"/>
              </a:rPr>
              <a:t>Ngành công  nghiệp xi măng</a:t>
            </a:r>
            <a:endParaRPr b="1">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18"/>
          <p:cNvSpPr txBox="1"/>
          <p:nvPr/>
        </p:nvSpPr>
        <p:spPr>
          <a:xfrm>
            <a:off x="1001094" y="920788"/>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2. </a:t>
            </a:r>
            <a:r>
              <a:rPr lang="en-US" sz="2800" b="1" i="0" u="none" strike="noStrike" cap="none" dirty="0" err="1">
                <a:solidFill>
                  <a:srgbClr val="327176"/>
                </a:solidFill>
                <a:latin typeface="Arial"/>
                <a:ea typeface="Arial"/>
                <a:cs typeface="Arial"/>
                <a:sym typeface="Arial"/>
              </a:rPr>
              <a:t>Tận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nhiệt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thải</a:t>
            </a:r>
            <a:endParaRPr sz="2800" b="1" i="0" u="none" strike="noStrike" cap="none" dirty="0">
              <a:solidFill>
                <a:srgbClr val="327176"/>
              </a:solidFill>
              <a:latin typeface="Arial"/>
              <a:ea typeface="Arial"/>
              <a:cs typeface="Arial"/>
              <a:sym typeface="Arial"/>
            </a:endParaRPr>
          </a:p>
        </p:txBody>
      </p:sp>
      <p:sp>
        <p:nvSpPr>
          <p:cNvPr id="553" name="Google Shape;553;p18"/>
          <p:cNvSpPr txBox="1"/>
          <p:nvPr/>
        </p:nvSpPr>
        <p:spPr>
          <a:xfrm>
            <a:off x="1001094" y="1820836"/>
            <a:ext cx="10444146" cy="305622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67"/>
              <a:buFont typeface="Arial"/>
              <a:buNone/>
            </a:pPr>
            <a:r>
              <a:rPr lang="en-US" sz="1867" b="1" i="0" u="none" strike="noStrike" cap="none" dirty="0" err="1">
                <a:solidFill>
                  <a:srgbClr val="000000"/>
                </a:solidFill>
                <a:latin typeface="Arial"/>
                <a:ea typeface="Arial"/>
                <a:cs typeface="Arial"/>
                <a:sym typeface="Arial"/>
              </a:rPr>
              <a:t>Cấu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hình</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phổ</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biến</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1" i="0" u="none" strike="noStrike" cap="none" dirty="0" err="1">
                <a:solidFill>
                  <a:srgbClr val="000000"/>
                </a:solidFill>
                <a:latin typeface="Arial"/>
                <a:ea typeface="Arial"/>
                <a:cs typeface="Arial"/>
                <a:sym typeface="Arial"/>
              </a:rPr>
              <a:t>Hệ</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thống</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hồi</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nhiệt</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kiểu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hơi</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nước</a:t>
            </a:r>
            <a:r>
              <a:rPr lang="en-US" sz="1867" b="0" i="0" u="none" strike="noStrike" cap="none" dirty="0">
                <a:solidFill>
                  <a:srgbClr val="000000"/>
                </a:solidFill>
                <a:latin typeface="Arial"/>
                <a:ea typeface="Arial"/>
                <a:cs typeface="Arial"/>
                <a:sym typeface="Arial"/>
              </a:rPr>
              <a:t> (Steam Rankine Cycle):</a:t>
            </a:r>
            <a:endParaRPr dirty="0"/>
          </a:p>
          <a:p>
            <a:pPr marL="742950" marR="0" lvl="1" indent="-285750" algn="l" rtl="0">
              <a:lnSpc>
                <a:spcPct val="15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Nồi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hơi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hồi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(Waste Heat Boiler)</a:t>
            </a:r>
            <a:endParaRPr dirty="0"/>
          </a:p>
          <a:p>
            <a:pPr marL="742950" marR="0" lvl="1" indent="-285750" algn="l" rtl="0">
              <a:lnSpc>
                <a:spcPct val="150000"/>
              </a:lnSpc>
              <a:spcBef>
                <a:spcPts val="0"/>
              </a:spcBef>
              <a:spcAft>
                <a:spcPts val="0"/>
              </a:spcAft>
              <a:buClr>
                <a:srgbClr val="000000"/>
              </a:buClr>
              <a:buSzPts val="1867"/>
              <a:buFont typeface="Arial"/>
              <a:buChar char="•"/>
            </a:pPr>
            <a:r>
              <a:rPr lang="en-US" sz="1867" b="0" i="0" u="none" strike="noStrike" cap="none" dirty="0">
                <a:solidFill>
                  <a:srgbClr val="000000"/>
                </a:solidFill>
                <a:latin typeface="Arial"/>
                <a:ea typeface="Arial"/>
                <a:cs typeface="Arial"/>
                <a:sym typeface="Arial"/>
              </a:rPr>
              <a:t>Turbine </a:t>
            </a:r>
            <a:r>
              <a:rPr lang="en-US" sz="1867" b="0" i="0" u="none" strike="noStrike" cap="none" dirty="0" err="1">
                <a:solidFill>
                  <a:srgbClr val="000000"/>
                </a:solidFill>
                <a:latin typeface="Arial"/>
                <a:ea typeface="Arial"/>
                <a:cs typeface="Arial"/>
                <a:sym typeface="Arial"/>
              </a:rPr>
              <a:t>hơi</a:t>
            </a:r>
            <a:r>
              <a:rPr lang="en-US" sz="1867" b="0" i="0" u="none" strike="noStrike" cap="none" dirty="0">
                <a:solidFill>
                  <a:srgbClr val="000000"/>
                </a:solidFill>
                <a:latin typeface="Arial"/>
                <a:ea typeface="Arial"/>
                <a:cs typeface="Arial"/>
                <a:sym typeface="Arial"/>
              </a:rPr>
              <a:t> – </a:t>
            </a:r>
            <a:r>
              <a:rPr lang="en-US" sz="1867" b="0" i="0" u="none" strike="noStrike" cap="none" dirty="0" err="1">
                <a:solidFill>
                  <a:srgbClr val="000000"/>
                </a:solidFill>
                <a:latin typeface="Arial"/>
                <a:ea typeface="Arial"/>
                <a:cs typeface="Arial"/>
                <a:sym typeface="Arial"/>
              </a:rPr>
              <a:t>máy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điện</a:t>
            </a:r>
            <a:endParaRPr dirty="0"/>
          </a:p>
          <a:p>
            <a:pPr marL="742950" marR="0" lvl="1" indent="-285750" algn="l" rtl="0">
              <a:lnSpc>
                <a:spcPct val="15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Hệ</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thống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xử</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lý</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nước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cấp</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bình</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ngưng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tụ</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bơm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cao</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áp</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1" i="0" u="none" strike="noStrike" cap="none" dirty="0" err="1">
                <a:solidFill>
                  <a:srgbClr val="000000"/>
                </a:solidFill>
                <a:latin typeface="Arial"/>
                <a:ea typeface="Arial"/>
                <a:cs typeface="Arial"/>
                <a:sym typeface="Arial"/>
              </a:rPr>
              <a:t>Hệ</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thống</a:t>
            </a:r>
            <a:r>
              <a:rPr lang="en-US" sz="1867" b="1" i="0" u="none" strike="noStrike" cap="none" dirty="0">
                <a:solidFill>
                  <a:srgbClr val="000000"/>
                </a:solidFill>
                <a:latin typeface="Arial"/>
                <a:ea typeface="Arial"/>
                <a:cs typeface="Arial"/>
                <a:sym typeface="Arial"/>
              </a:rPr>
              <a:t> ORC (chu </a:t>
            </a:r>
            <a:r>
              <a:rPr lang="en-US" sz="1867" b="1" i="0" u="none" strike="noStrike" cap="none" dirty="0" err="1">
                <a:solidFill>
                  <a:srgbClr val="000000"/>
                </a:solidFill>
                <a:latin typeface="Arial"/>
                <a:ea typeface="Arial"/>
                <a:cs typeface="Arial"/>
                <a:sym typeface="Arial"/>
              </a:rPr>
              <a:t>trình</a:t>
            </a:r>
            <a:r>
              <a:rPr lang="en-US" sz="1867" b="1" i="0" u="none" strike="noStrike" cap="none" dirty="0">
                <a:solidFill>
                  <a:srgbClr val="000000"/>
                </a:solidFill>
                <a:latin typeface="Arial"/>
                <a:ea typeface="Arial"/>
                <a:cs typeface="Arial"/>
                <a:sym typeface="Arial"/>
              </a:rPr>
              <a:t> Rankine </a:t>
            </a:r>
            <a:r>
              <a:rPr lang="en-US" sz="1867" b="1" i="0" u="none" strike="noStrike" cap="none" dirty="0" err="1">
                <a:solidFill>
                  <a:srgbClr val="000000"/>
                </a:solidFill>
                <a:latin typeface="Arial"/>
                <a:ea typeface="Arial"/>
                <a:cs typeface="Arial"/>
                <a:sym typeface="Arial"/>
              </a:rPr>
              <a:t>hữu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cơ</a:t>
            </a:r>
            <a:r>
              <a:rPr lang="en-US" sz="1867" b="1" i="0" u="none" strike="noStrike" cap="none" dirty="0">
                <a:solidFill>
                  <a:srgbClr val="000000"/>
                </a:solidFill>
                <a:latin typeface="Arial"/>
                <a:ea typeface="Arial"/>
                <a:cs typeface="Arial"/>
                <a:sym typeface="Arial"/>
              </a:rPr>
              <a:t>)</a:t>
            </a:r>
            <a:r>
              <a:rPr lang="en-US" sz="1867" b="0" i="0" u="none" strike="noStrike" cap="none" dirty="0">
                <a:solidFill>
                  <a:srgbClr val="000000"/>
                </a:solidFill>
                <a:latin typeface="Arial"/>
                <a:ea typeface="Arial"/>
                <a:cs typeface="Arial"/>
                <a:sym typeface="Arial"/>
              </a:rPr>
              <a:t> – </a:t>
            </a:r>
            <a:r>
              <a:rPr lang="en-US" sz="1867" b="0" i="0" u="none" strike="noStrike" cap="none" dirty="0" err="1">
                <a:solidFill>
                  <a:srgbClr val="000000"/>
                </a:solidFill>
                <a:latin typeface="Arial"/>
                <a:ea typeface="Arial"/>
                <a:cs typeface="Arial"/>
                <a:sym typeface="Arial"/>
              </a:rPr>
              <a:t>áp</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dụng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cho</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khí</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thải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có</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độ</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thấp</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hơn</a:t>
            </a:r>
            <a:r>
              <a:rPr lang="en-US" sz="1867" b="0" i="0" u="none" strike="noStrike" cap="none" dirty="0">
                <a:solidFill>
                  <a:srgbClr val="000000"/>
                </a:solidFill>
                <a:latin typeface="Arial"/>
                <a:ea typeface="Arial"/>
                <a:cs typeface="Arial"/>
                <a:sym typeface="Arial"/>
              </a:rPr>
              <a:t> (~200–300°C)</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19"/>
          <p:cNvSpPr txBox="1"/>
          <p:nvPr/>
        </p:nvSpPr>
        <p:spPr>
          <a:xfrm>
            <a:off x="839447" y="901124"/>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2. </a:t>
            </a:r>
            <a:r>
              <a:rPr lang="en-US" sz="2800" b="1" i="0" u="none" strike="noStrike" cap="none" dirty="0" err="1">
                <a:solidFill>
                  <a:srgbClr val="327176"/>
                </a:solidFill>
                <a:latin typeface="Arial"/>
                <a:ea typeface="Arial"/>
                <a:cs typeface="Arial"/>
                <a:sym typeface="Arial"/>
              </a:rPr>
              <a:t>Tận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nhiệt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thải</a:t>
            </a:r>
            <a:endParaRPr sz="2800" b="1" i="0" u="none" strike="noStrike" cap="none" dirty="0">
              <a:solidFill>
                <a:srgbClr val="327176"/>
              </a:solidFill>
              <a:latin typeface="Arial"/>
              <a:ea typeface="Arial"/>
              <a:cs typeface="Arial"/>
              <a:sym typeface="Arial"/>
            </a:endParaRPr>
          </a:p>
        </p:txBody>
      </p:sp>
      <p:graphicFrame>
        <p:nvGraphicFramePr>
          <p:cNvPr id="559" name="Google Shape;559;p19"/>
          <p:cNvGraphicFramePr/>
          <p:nvPr>
            <p:extLst>
              <p:ext uri="{D42A27DB-BD31-4B8C-83A1-F6EECF244321}">
                <p14:modId xmlns:p14="http://schemas.microsoft.com/office/powerpoint/2010/main" val="2609031453"/>
              </p:ext>
            </p:extLst>
          </p:nvPr>
        </p:nvGraphicFramePr>
        <p:xfrm>
          <a:off x="1190887" y="2537978"/>
          <a:ext cx="9810225" cy="2631958"/>
        </p:xfrm>
        <a:graphic>
          <a:graphicData uri="http://schemas.openxmlformats.org/drawingml/2006/table">
            <a:tbl>
              <a:tblPr>
                <a:noFill/>
                <a:tableStyleId>{2938E91E-118B-43A5-A32D-D4DF27B1CB65}</a:tableStyleId>
              </a:tblPr>
              <a:tblGrid>
                <a:gridCol w="2945650">
                  <a:extLst>
                    <a:ext uri="{9D8B030D-6E8A-4147-A177-3AD203B41FA5}">
                      <a16:colId xmlns:a16="http://schemas.microsoft.com/office/drawing/2014/main" val="20000"/>
                    </a:ext>
                  </a:extLst>
                </a:gridCol>
                <a:gridCol w="6864575">
                  <a:extLst>
                    <a:ext uri="{9D8B030D-6E8A-4147-A177-3AD203B41FA5}">
                      <a16:colId xmlns:a16="http://schemas.microsoft.com/office/drawing/2014/main" val="20001"/>
                    </a:ext>
                  </a:extLst>
                </a:gridCol>
              </a:tblGrid>
              <a:tr h="237100">
                <a:tc>
                  <a:txBody>
                    <a:bodyPr/>
                    <a:lstStyle/>
                    <a:p>
                      <a:pPr marL="0" marR="0" lvl="0" indent="0" algn="l" rtl="0">
                        <a:lnSpc>
                          <a:spcPct val="100000"/>
                        </a:lnSpc>
                        <a:spcBef>
                          <a:spcPts val="0"/>
                        </a:spcBef>
                        <a:spcAft>
                          <a:spcPts val="0"/>
                        </a:spcAft>
                        <a:buNone/>
                      </a:pPr>
                      <a:r>
                        <a:rPr lang="en-US" sz="1867" b="1" u="none" strike="noStrike" cap="none">
                          <a:latin typeface="Arial"/>
                          <a:ea typeface="Arial"/>
                          <a:cs typeface="Arial"/>
                          <a:sym typeface="Arial"/>
                        </a:rPr>
                        <a:t>Hạng</a:t>
                      </a:r>
                      <a:r>
                        <a:rPr lang="en-US" sz="1867" b="1" u="none" strike="noStrike" cap="none"/>
                        <a:t> mục</a:t>
                      </a:r>
                      <a:endParaRPr sz="1867" b="1"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b="1" u="none" strike="noStrike" cap="none">
                          <a:latin typeface="Arial"/>
                          <a:ea typeface="Arial"/>
                          <a:cs typeface="Arial"/>
                          <a:sym typeface="Arial"/>
                        </a:rPr>
                        <a:t>Giá</a:t>
                      </a:r>
                      <a:r>
                        <a:rPr lang="en-US" sz="1867" b="1" u="none" strike="noStrike" cap="none"/>
                        <a:t> trị tham khảo</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37100">
                <a:tc>
                  <a:txBody>
                    <a:bodyPr/>
                    <a:lstStyle/>
                    <a:p>
                      <a:pPr marL="0" marR="0" lvl="0" indent="0" algn="l" rtl="0">
                        <a:lnSpc>
                          <a:spcPct val="100000"/>
                        </a:lnSpc>
                        <a:spcBef>
                          <a:spcPts val="0"/>
                        </a:spcBef>
                        <a:spcAft>
                          <a:spcPts val="0"/>
                        </a:spcAft>
                        <a:buNone/>
                      </a:pPr>
                      <a:r>
                        <a:rPr lang="en-US" sz="1867" u="none" strike="noStrike" cap="none" dirty="0" err="1">
                          <a:latin typeface="Arial"/>
                          <a:ea typeface="Arial"/>
                          <a:cs typeface="Arial"/>
                          <a:sym typeface="Arial"/>
                        </a:rPr>
                        <a:t>Nhiệt</a:t>
                      </a:r>
                      <a:r>
                        <a:rPr lang="en-US" sz="1867" u="none" strike="noStrike" cap="none" dirty="0"/>
                        <a:t> </a:t>
                      </a:r>
                      <a:r>
                        <a:rPr lang="en-US" sz="1867" u="none" strike="noStrike" cap="none" dirty="0" err="1"/>
                        <a:t>thu</a:t>
                      </a:r>
                      <a:r>
                        <a:rPr lang="en-US" sz="1867" u="none" strike="noStrike" cap="none" dirty="0"/>
                        <a:t> </a:t>
                      </a:r>
                      <a:r>
                        <a:rPr lang="en-US" sz="1867" u="none" strike="noStrike" cap="none" dirty="0" err="1"/>
                        <a:t>hồi</a:t>
                      </a:r>
                      <a:endParaRPr sz="1867"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15–20% </a:t>
                      </a:r>
                      <a:r>
                        <a:rPr lang="en-US" sz="1867" u="none" strike="noStrike" cap="none"/>
                        <a:t>tổng nhiệt đầu vào</a:t>
                      </a:r>
                      <a:endParaRPr sz="1867"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37100">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Suất</a:t>
                      </a:r>
                      <a:r>
                        <a:rPr lang="en-US" sz="1867" u="none" strike="noStrike" cap="none"/>
                        <a:t> phát điện</a:t>
                      </a:r>
                      <a:endParaRPr sz="1867"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20–30 kWh/tấn clinker</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37100">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Công suất tổ máy</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4 – 10 MW (nhà máy quy mô 5.000 – 10.000 tấn clinker/ngày)</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37100">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Tỷ lệ đáp ứng điện nội bộ</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20 – 30% </a:t>
                      </a:r>
                      <a:r>
                        <a:rPr lang="en-US" sz="1867" u="none" strike="noStrike" cap="none"/>
                        <a:t>nhu cầu điện toàn nhà máy</a:t>
                      </a:r>
                      <a:endParaRPr sz="1867"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37100">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Suất đầu tư</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2,0 – 2,5 triệu USD/MW</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237100">
                <a:tc>
                  <a:txBody>
                    <a:bodyPr/>
                    <a:lstStyle/>
                    <a:p>
                      <a:pPr marL="0" marR="0" lvl="0" indent="0" algn="l" rtl="0">
                        <a:lnSpc>
                          <a:spcPct val="100000"/>
                        </a:lnSpc>
                        <a:spcBef>
                          <a:spcPts val="0"/>
                        </a:spcBef>
                        <a:spcAft>
                          <a:spcPts val="0"/>
                        </a:spcAft>
                        <a:buNone/>
                      </a:pPr>
                      <a:r>
                        <a:rPr lang="en-US" sz="1867" u="none" strike="noStrike" cap="none">
                          <a:latin typeface="Arial"/>
                          <a:ea typeface="Arial"/>
                          <a:cs typeface="Arial"/>
                          <a:sym typeface="Arial"/>
                        </a:rPr>
                        <a:t>Thời gian hoàn vốn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67" u="none" strike="noStrike" cap="none" dirty="0">
                          <a:latin typeface="Arial"/>
                          <a:ea typeface="Arial"/>
                          <a:cs typeface="Arial"/>
                          <a:sym typeface="Arial"/>
                        </a:rPr>
                        <a:t>3 – 5 </a:t>
                      </a:r>
                      <a:r>
                        <a:rPr lang="en-US" sz="1867" u="none" strike="noStrike" cap="none" dirty="0" err="1"/>
                        <a:t>năm</a:t>
                      </a:r>
                      <a:r>
                        <a:rPr lang="en-US" sz="1867" u="none" strike="noStrike" cap="none" dirty="0"/>
                        <a:t> (</a:t>
                      </a:r>
                      <a:r>
                        <a:rPr lang="en-US" sz="1867" u="none" strike="noStrike" cap="none" dirty="0" err="1"/>
                        <a:t>tùy</a:t>
                      </a:r>
                      <a:r>
                        <a:rPr lang="en-US" sz="1867" u="none" strike="noStrike" cap="none" dirty="0"/>
                        <a:t> </a:t>
                      </a:r>
                      <a:r>
                        <a:rPr lang="en-US" sz="1867" u="none" strike="noStrike" cap="none" dirty="0" err="1"/>
                        <a:t>giá</a:t>
                      </a:r>
                      <a:r>
                        <a:rPr lang="en-US" sz="1867" u="none" strike="noStrike" cap="none" dirty="0"/>
                        <a:t> </a:t>
                      </a:r>
                      <a:r>
                        <a:rPr lang="en-US" sz="1867" u="none" strike="noStrike" cap="none" dirty="0" err="1"/>
                        <a:t>điện</a:t>
                      </a:r>
                      <a:r>
                        <a:rPr lang="en-US" sz="1867" u="none" strike="noStrike" cap="none" dirty="0"/>
                        <a:t> </a:t>
                      </a:r>
                      <a:r>
                        <a:rPr lang="en-US" sz="1867" u="none" strike="noStrike" cap="none" dirty="0" err="1"/>
                        <a:t>và</a:t>
                      </a:r>
                      <a:r>
                        <a:rPr lang="en-US" sz="1867" u="none" strike="noStrike" cap="none" dirty="0"/>
                        <a:t> </a:t>
                      </a:r>
                      <a:r>
                        <a:rPr lang="en-US" sz="1867" u="none" strike="noStrike" cap="none" dirty="0" err="1"/>
                        <a:t>tải</a:t>
                      </a:r>
                      <a:r>
                        <a:rPr lang="en-US" sz="1867" u="none" strike="noStrike" cap="none" dirty="0"/>
                        <a:t> </a:t>
                      </a:r>
                      <a:r>
                        <a:rPr lang="en-US" sz="1867" u="none" strike="noStrike" cap="none" dirty="0" err="1"/>
                        <a:t>vận</a:t>
                      </a:r>
                      <a:r>
                        <a:rPr lang="en-US" sz="1867" u="none" strike="noStrike" cap="none" dirty="0"/>
                        <a:t> </a:t>
                      </a:r>
                      <a:r>
                        <a:rPr lang="en-US" sz="1867" u="none" strike="noStrike" cap="none" dirty="0" err="1"/>
                        <a:t>hành</a:t>
                      </a:r>
                      <a:r>
                        <a:rPr lang="en-US" sz="1867" u="none" strike="noStrike" cap="none" dirty="0"/>
                        <a:t>)</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560" name="Google Shape;560;p19"/>
          <p:cNvSpPr/>
          <p:nvPr/>
        </p:nvSpPr>
        <p:spPr>
          <a:xfrm>
            <a:off x="1024843" y="2057250"/>
            <a:ext cx="4268052" cy="656655"/>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67"/>
              <a:buFont typeface="Arial"/>
              <a:buNone/>
            </a:pPr>
            <a:r>
              <a:rPr lang="en-US" sz="1867" b="1" i="0" u="none" strike="noStrike" cap="none">
                <a:solidFill>
                  <a:schemeClr val="dk1"/>
                </a:solidFill>
                <a:latin typeface="Arial"/>
                <a:ea typeface="Arial"/>
                <a:cs typeface="Arial"/>
                <a:sym typeface="Arial"/>
              </a:rPr>
              <a:t>Công suất và hiệu quả</a:t>
            </a:r>
            <a:endParaRPr sz="1867"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20"/>
          <p:cNvSpPr/>
          <p:nvPr/>
        </p:nvSpPr>
        <p:spPr>
          <a:xfrm>
            <a:off x="1347787" y="2065246"/>
            <a:ext cx="4002405" cy="2022515"/>
          </a:xfrm>
          <a:prstGeom prst="roundRect">
            <a:avLst>
              <a:gd name="adj" fmla="val 4671"/>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66" name="Google Shape;566;p20"/>
          <p:cNvSpPr/>
          <p:nvPr/>
        </p:nvSpPr>
        <p:spPr>
          <a:xfrm>
            <a:off x="1910357" y="2297775"/>
            <a:ext cx="3207306" cy="702945"/>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Nguyên Liệu Thay Thế</a:t>
            </a:r>
            <a:endParaRPr sz="2200" b="0" i="0" u="none" strike="noStrike" cap="none">
              <a:solidFill>
                <a:srgbClr val="000000"/>
              </a:solidFill>
              <a:latin typeface="Arial"/>
              <a:ea typeface="Arial"/>
              <a:cs typeface="Arial"/>
              <a:sym typeface="Arial"/>
            </a:endParaRPr>
          </a:p>
        </p:txBody>
      </p:sp>
      <p:sp>
        <p:nvSpPr>
          <p:cNvPr id="567" name="Google Shape;567;p20"/>
          <p:cNvSpPr/>
          <p:nvPr/>
        </p:nvSpPr>
        <p:spPr>
          <a:xfrm>
            <a:off x="1910357" y="3135618"/>
            <a:ext cx="3207306" cy="719614"/>
          </a:xfrm>
          <a:prstGeom prst="rect">
            <a:avLst/>
          </a:prstGeom>
          <a:noFill/>
          <a:ln>
            <a:noFill/>
          </a:ln>
        </p:spPr>
        <p:txBody>
          <a:bodyPr spcFirstLastPara="1" wrap="square" lIns="0" tIns="0" rIns="0" bIns="0" anchor="t" anchorCtr="0">
            <a:noAutofit/>
          </a:bodyPr>
          <a:lstStyle/>
          <a:p>
            <a:pPr marL="0" marR="0" lvl="0" indent="0" algn="l" rtl="0">
              <a:lnSpc>
                <a:spcPct val="160000"/>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Xỉ lò cao, tro bay từ nhà máy nhiệt điện</a:t>
            </a:r>
            <a:endParaRPr sz="1750" b="0" i="0" u="none" strike="noStrike" cap="none">
              <a:solidFill>
                <a:srgbClr val="000000"/>
              </a:solidFill>
              <a:latin typeface="Arial"/>
              <a:ea typeface="Arial"/>
              <a:cs typeface="Arial"/>
              <a:sym typeface="Arial"/>
            </a:endParaRPr>
          </a:p>
        </p:txBody>
      </p:sp>
      <p:sp>
        <p:nvSpPr>
          <p:cNvPr id="568" name="Google Shape;568;p20"/>
          <p:cNvSpPr/>
          <p:nvPr/>
        </p:nvSpPr>
        <p:spPr>
          <a:xfrm>
            <a:off x="5575101" y="2065246"/>
            <a:ext cx="4855726" cy="2022515"/>
          </a:xfrm>
          <a:prstGeom prst="roundRect">
            <a:avLst>
              <a:gd name="adj" fmla="val 4671"/>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69" name="Google Shape;569;p20"/>
          <p:cNvSpPr/>
          <p:nvPr/>
        </p:nvSpPr>
        <p:spPr>
          <a:xfrm>
            <a:off x="5807630" y="2297775"/>
            <a:ext cx="3085743" cy="351472"/>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Nhiên Liệu Thay Thế</a:t>
            </a:r>
            <a:endParaRPr sz="2200" b="0" i="0" u="none" strike="noStrike" cap="none">
              <a:solidFill>
                <a:srgbClr val="000000"/>
              </a:solidFill>
              <a:latin typeface="Arial"/>
              <a:ea typeface="Arial"/>
              <a:cs typeface="Arial"/>
              <a:sym typeface="Arial"/>
            </a:endParaRPr>
          </a:p>
        </p:txBody>
      </p:sp>
      <p:sp>
        <p:nvSpPr>
          <p:cNvPr id="570" name="Google Shape;570;p20"/>
          <p:cNvSpPr/>
          <p:nvPr/>
        </p:nvSpPr>
        <p:spPr>
          <a:xfrm>
            <a:off x="5807630" y="2784145"/>
            <a:ext cx="3207306" cy="719614"/>
          </a:xfrm>
          <a:prstGeom prst="rect">
            <a:avLst/>
          </a:prstGeom>
          <a:noFill/>
          <a:ln>
            <a:noFill/>
          </a:ln>
        </p:spPr>
        <p:txBody>
          <a:bodyPr spcFirstLastPara="1" wrap="square" lIns="0" tIns="0" rIns="0" bIns="0" anchor="t" anchorCtr="0">
            <a:noAutofit/>
          </a:bodyPr>
          <a:lstStyle/>
          <a:p>
            <a:pPr marL="0" marR="0" lvl="0" indent="0" algn="l" rtl="0">
              <a:lnSpc>
                <a:spcPct val="160000"/>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Rác thải công nghiệp, vỏ trấu, phế liệu nhựa</a:t>
            </a:r>
            <a:endParaRPr sz="1750" b="0" i="0" u="none" strike="noStrike" cap="none">
              <a:solidFill>
                <a:srgbClr val="000000"/>
              </a:solidFill>
              <a:latin typeface="Arial"/>
              <a:ea typeface="Arial"/>
              <a:cs typeface="Arial"/>
              <a:sym typeface="Arial"/>
            </a:endParaRPr>
          </a:p>
        </p:txBody>
      </p:sp>
      <p:sp>
        <p:nvSpPr>
          <p:cNvPr id="571" name="Google Shape;571;p20"/>
          <p:cNvSpPr/>
          <p:nvPr/>
        </p:nvSpPr>
        <p:spPr>
          <a:xfrm>
            <a:off x="1547812" y="4806660"/>
            <a:ext cx="9096375" cy="1439228"/>
          </a:xfrm>
          <a:prstGeom prst="rect">
            <a:avLst/>
          </a:prstGeom>
          <a:noFill/>
          <a:ln>
            <a:noFill/>
          </a:ln>
        </p:spPr>
        <p:txBody>
          <a:bodyPr spcFirstLastPara="1" wrap="square" lIns="0" tIns="0" rIns="0" bIns="0" anchor="t" anchorCtr="0">
            <a:noAutofit/>
          </a:bodyPr>
          <a:lstStyle/>
          <a:p>
            <a:pPr marL="0" marR="0" lvl="0" indent="0" algn="l" rtl="0">
              <a:lnSpc>
                <a:spcPct val="160000"/>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Nhiều nhà máy xi măng tại Việt Nam đã áp dụng việc sử dụng nguyên liệu và nhiên liệu thay thế để giảm chi phí và tác động môi trường. Ví dụ, một số nhà máy tận dụng tro xỉ từ các nhà máy nhiệt điện than để làm phụ gia trong sản xuất clinker.</a:t>
            </a:r>
            <a:endParaRPr sz="1750" b="0" i="0" u="none" strike="noStrike" cap="none">
              <a:solidFill>
                <a:srgbClr val="000000"/>
              </a:solidFill>
              <a:latin typeface="Arial"/>
              <a:ea typeface="Arial"/>
              <a:cs typeface="Arial"/>
              <a:sym typeface="Arial"/>
            </a:endParaRPr>
          </a:p>
        </p:txBody>
      </p:sp>
      <p:sp>
        <p:nvSpPr>
          <p:cNvPr id="572" name="Google Shape;572;p20"/>
          <p:cNvSpPr txBox="1"/>
          <p:nvPr/>
        </p:nvSpPr>
        <p:spPr>
          <a:xfrm>
            <a:off x="946801" y="930620"/>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27176"/>
                </a:solidFill>
                <a:latin typeface="Arial"/>
                <a:ea typeface="Arial"/>
                <a:cs typeface="Arial"/>
                <a:sym typeface="Arial"/>
              </a:rPr>
              <a:t>3. Sử dụng nhiên liệu thay thế</a:t>
            </a:r>
            <a:endParaRPr sz="2800" b="1" i="0" u="none" strike="noStrike" cap="none">
              <a:solidFill>
                <a:srgbClr val="327176"/>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15C5C349-9963-33E2-7AB3-255792E5181F}"/>
            </a:ext>
          </a:extLst>
        </p:cNvPr>
        <p:cNvGrpSpPr/>
        <p:nvPr/>
      </p:nvGrpSpPr>
      <p:grpSpPr>
        <a:xfrm>
          <a:off x="0" y="0"/>
          <a:ext cx="0" cy="0"/>
          <a:chOff x="0" y="0"/>
          <a:chExt cx="0" cy="0"/>
        </a:xfrm>
      </p:grpSpPr>
      <p:sp>
        <p:nvSpPr>
          <p:cNvPr id="572" name="Google Shape;572;p20">
            <a:extLst>
              <a:ext uri="{FF2B5EF4-FFF2-40B4-BE49-F238E27FC236}">
                <a16:creationId xmlns:a16="http://schemas.microsoft.com/office/drawing/2014/main" id="{25B21EF0-746D-9C46-FF78-4AF667560851}"/>
              </a:ext>
            </a:extLst>
          </p:cNvPr>
          <p:cNvSpPr txBox="1"/>
          <p:nvPr/>
        </p:nvSpPr>
        <p:spPr>
          <a:xfrm>
            <a:off x="647133" y="925411"/>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3. </a:t>
            </a:r>
            <a:r>
              <a:rPr lang="en-US" sz="2800" b="1" i="0" u="none" strike="noStrike" cap="none" dirty="0" err="1">
                <a:solidFill>
                  <a:srgbClr val="327176"/>
                </a:solidFill>
                <a:latin typeface="Arial"/>
                <a:ea typeface="Arial"/>
                <a:cs typeface="Arial"/>
                <a:sym typeface="Arial"/>
              </a:rPr>
              <a:t>Sử</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nhiên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liệu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thay</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thế</a:t>
            </a:r>
            <a:endParaRPr sz="2800" b="1" i="0" u="none" strike="noStrike" cap="none" dirty="0">
              <a:solidFill>
                <a:srgbClr val="327176"/>
              </a:solidFill>
              <a:latin typeface="Arial"/>
              <a:ea typeface="Arial"/>
              <a:cs typeface="Arial"/>
              <a:sym typeface="Arial"/>
            </a:endParaRPr>
          </a:p>
        </p:txBody>
      </p:sp>
      <p:pic>
        <p:nvPicPr>
          <p:cNvPr id="3" name="Picture 2">
            <a:extLst>
              <a:ext uri="{FF2B5EF4-FFF2-40B4-BE49-F238E27FC236}">
                <a16:creationId xmlns:a16="http://schemas.microsoft.com/office/drawing/2014/main" id="{1214098C-FAEB-618E-B75D-3FC32E838C54}"/>
              </a:ext>
            </a:extLst>
          </p:cNvPr>
          <p:cNvPicPr>
            <a:picLocks noChangeAspect="1"/>
          </p:cNvPicPr>
          <p:nvPr/>
        </p:nvPicPr>
        <p:blipFill>
          <a:blip r:embed="rId3"/>
          <a:stretch>
            <a:fillRect/>
          </a:stretch>
        </p:blipFill>
        <p:spPr>
          <a:xfrm>
            <a:off x="1679314" y="1742376"/>
            <a:ext cx="8128989" cy="4569091"/>
          </a:xfrm>
          <a:prstGeom prst="rect">
            <a:avLst/>
          </a:prstGeom>
        </p:spPr>
      </p:pic>
      <p:sp>
        <p:nvSpPr>
          <p:cNvPr id="5" name="TextBox 4">
            <a:extLst>
              <a:ext uri="{FF2B5EF4-FFF2-40B4-BE49-F238E27FC236}">
                <a16:creationId xmlns:a16="http://schemas.microsoft.com/office/drawing/2014/main" id="{530F032D-CE21-AEB4-7FD5-503C575C410A}"/>
              </a:ext>
            </a:extLst>
          </p:cNvPr>
          <p:cNvSpPr txBox="1"/>
          <p:nvPr/>
        </p:nvSpPr>
        <p:spPr>
          <a:xfrm>
            <a:off x="3378720" y="6561896"/>
            <a:ext cx="6803020" cy="369332"/>
          </a:xfrm>
          <a:prstGeom prst="rect">
            <a:avLst/>
          </a:prstGeom>
          <a:noFill/>
        </p:spPr>
        <p:txBody>
          <a:bodyPr wrap="square">
            <a:spAutoFit/>
          </a:bodyPr>
          <a:lstStyle/>
          <a:p>
            <a:pPr marL="0" marR="0" lvl="0" indent="0" algn="l" rtl="0">
              <a:lnSpc>
                <a:spcPct val="100000"/>
              </a:lnSpc>
              <a:spcBef>
                <a:spcPts val="0"/>
              </a:spcBef>
              <a:spcAft>
                <a:spcPts val="0"/>
              </a:spcAft>
              <a:buNone/>
            </a:pPr>
            <a:r>
              <a:rPr lang="en-US" sz="1800" b="1" dirty="0" err="1"/>
              <a:t>Sử</a:t>
            </a:r>
            <a:r>
              <a:rPr lang="en-US" sz="1800" b="1" dirty="0"/>
              <a:t> </a:t>
            </a:r>
            <a:r>
              <a:rPr lang="en-US" sz="1800" b="1" dirty="0" err="1"/>
              <a:t>dụng</a:t>
            </a:r>
            <a:r>
              <a:rPr lang="en-US" sz="1800" b="1" dirty="0"/>
              <a:t> </a:t>
            </a:r>
            <a:r>
              <a:rPr lang="en-US" sz="1800" b="1" dirty="0" err="1"/>
              <a:t>rác</a:t>
            </a:r>
            <a:r>
              <a:rPr lang="en-US" sz="1800" b="1" dirty="0"/>
              <a:t> </a:t>
            </a:r>
            <a:r>
              <a:rPr lang="en-US" sz="1800" b="1" dirty="0" err="1"/>
              <a:t>làm</a:t>
            </a:r>
            <a:r>
              <a:rPr lang="en-US" sz="1800" b="1" dirty="0"/>
              <a:t> </a:t>
            </a:r>
            <a:r>
              <a:rPr lang="en-US" sz="1800" b="1" dirty="0" err="1"/>
              <a:t>nhiên</a:t>
            </a:r>
            <a:r>
              <a:rPr lang="en-US" sz="1800" b="1" dirty="0"/>
              <a:t> liệu thay </a:t>
            </a:r>
            <a:r>
              <a:rPr lang="en-US" sz="1800" b="1" dirty="0" err="1"/>
              <a:t>thế</a:t>
            </a:r>
            <a:r>
              <a:rPr lang="en-US" sz="1800" b="1" dirty="0"/>
              <a:t> </a:t>
            </a:r>
            <a:r>
              <a:rPr lang="en-US" sz="1800" b="1" dirty="0" err="1"/>
              <a:t>tại</a:t>
            </a:r>
            <a:r>
              <a:rPr lang="en-US" sz="1800" b="1" dirty="0"/>
              <a:t> Xi </a:t>
            </a:r>
            <a:r>
              <a:rPr lang="en-US" sz="1800" b="1" dirty="0" err="1"/>
              <a:t>măng</a:t>
            </a:r>
            <a:r>
              <a:rPr lang="en-US" sz="1800" b="1" dirty="0"/>
              <a:t> </a:t>
            </a:r>
            <a:r>
              <a:rPr lang="en-US" sz="1800" b="1" dirty="0" err="1"/>
              <a:t>Bút</a:t>
            </a:r>
            <a:r>
              <a:rPr lang="en-US" sz="1800" b="1" dirty="0"/>
              <a:t> Sơn</a:t>
            </a:r>
            <a:endParaRPr lang="en-US" sz="1800" b="1" u="none" strike="noStrike" cap="none" dirty="0"/>
          </a:p>
        </p:txBody>
      </p:sp>
    </p:spTree>
    <p:extLst>
      <p:ext uri="{BB962C8B-B14F-4D97-AF65-F5344CB8AC3E}">
        <p14:creationId xmlns:p14="http://schemas.microsoft.com/office/powerpoint/2010/main" val="992176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21"/>
          <p:cNvSpPr txBox="1"/>
          <p:nvPr/>
        </p:nvSpPr>
        <p:spPr>
          <a:xfrm>
            <a:off x="640884" y="877188"/>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2. </a:t>
            </a:r>
            <a:r>
              <a:rPr lang="en-US" sz="2800" b="1" i="0" u="none" strike="noStrike" cap="none" dirty="0" err="1">
                <a:solidFill>
                  <a:srgbClr val="327176"/>
                </a:solidFill>
                <a:latin typeface="Arial"/>
                <a:ea typeface="Arial"/>
                <a:cs typeface="Arial"/>
                <a:sym typeface="Arial"/>
              </a:rPr>
              <a:t>Sử</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dụng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nhiên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liệu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thay</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thế</a:t>
            </a:r>
            <a:endParaRPr sz="2800" b="1" i="0" u="none" strike="noStrike" cap="none" dirty="0">
              <a:solidFill>
                <a:srgbClr val="327176"/>
              </a:solidFill>
              <a:latin typeface="Arial"/>
              <a:ea typeface="Arial"/>
              <a:cs typeface="Arial"/>
              <a:sym typeface="Arial"/>
            </a:endParaRPr>
          </a:p>
        </p:txBody>
      </p:sp>
      <p:graphicFrame>
        <p:nvGraphicFramePr>
          <p:cNvPr id="578" name="Google Shape;578;p21"/>
          <p:cNvGraphicFramePr/>
          <p:nvPr>
            <p:extLst>
              <p:ext uri="{D42A27DB-BD31-4B8C-83A1-F6EECF244321}">
                <p14:modId xmlns:p14="http://schemas.microsoft.com/office/powerpoint/2010/main" val="848141039"/>
              </p:ext>
            </p:extLst>
          </p:nvPr>
        </p:nvGraphicFramePr>
        <p:xfrm>
          <a:off x="640884" y="1589380"/>
          <a:ext cx="12617475" cy="2194620"/>
        </p:xfrm>
        <a:graphic>
          <a:graphicData uri="http://schemas.openxmlformats.org/drawingml/2006/table">
            <a:tbl>
              <a:tblPr>
                <a:noFill/>
                <a:tableStyleId>{2938E91E-118B-43A5-A32D-D4DF27B1CB65}</a:tableStyleId>
              </a:tblPr>
              <a:tblGrid>
                <a:gridCol w="4205825">
                  <a:extLst>
                    <a:ext uri="{9D8B030D-6E8A-4147-A177-3AD203B41FA5}">
                      <a16:colId xmlns:a16="http://schemas.microsoft.com/office/drawing/2014/main" val="20000"/>
                    </a:ext>
                  </a:extLst>
                </a:gridCol>
                <a:gridCol w="4205825">
                  <a:extLst>
                    <a:ext uri="{9D8B030D-6E8A-4147-A177-3AD203B41FA5}">
                      <a16:colId xmlns:a16="http://schemas.microsoft.com/office/drawing/2014/main" val="20001"/>
                    </a:ext>
                  </a:extLst>
                </a:gridCol>
                <a:gridCol w="4205825">
                  <a:extLst>
                    <a:ext uri="{9D8B030D-6E8A-4147-A177-3AD203B41FA5}">
                      <a16:colId xmlns:a16="http://schemas.microsoft.com/office/drawing/2014/main" val="20002"/>
                    </a:ext>
                  </a:extLst>
                </a:gridCol>
              </a:tblGrid>
              <a:tr h="365750">
                <a:tc>
                  <a:txBody>
                    <a:bodyPr/>
                    <a:lstStyle/>
                    <a:p>
                      <a:pPr marL="0" marR="0" lvl="0" indent="0" algn="l" rtl="0">
                        <a:lnSpc>
                          <a:spcPct val="100000"/>
                        </a:lnSpc>
                        <a:spcBef>
                          <a:spcPts val="0"/>
                        </a:spcBef>
                        <a:spcAft>
                          <a:spcPts val="0"/>
                        </a:spcAft>
                        <a:buNone/>
                      </a:pPr>
                      <a:r>
                        <a:rPr lang="en-US" sz="1800" u="none" strike="noStrike" cap="none" dirty="0">
                          <a:latin typeface="Arial"/>
                          <a:ea typeface="Arial"/>
                          <a:cs typeface="Arial"/>
                          <a:sym typeface="Arial"/>
                        </a:rPr>
                        <a:t>Nhà </a:t>
                      </a:r>
                      <a:r>
                        <a:rPr lang="en-US" sz="1800" u="none" strike="noStrike" cap="none" dirty="0" err="1"/>
                        <a:t>máy</a:t>
                      </a:r>
                      <a:endParaRPr sz="18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AFR trung bình ước tính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Loại nhiên liệu thay thế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6575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INSEE (trước là Holcim)</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&gt; 30%</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RDF, cao su, nhựa, vải vụn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6575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Xi măng Nghi Sơn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~10%</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RDF, bùn thải công nghiệp</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65750">
                <a:tc>
                  <a:txBody>
                    <a:bodyPr/>
                    <a:lstStyle/>
                    <a:p>
                      <a:pPr marL="0" marR="0" lvl="0" indent="0" algn="l" rtl="0">
                        <a:lnSpc>
                          <a:spcPct val="100000"/>
                        </a:lnSpc>
                        <a:spcBef>
                          <a:spcPts val="0"/>
                        </a:spcBef>
                        <a:spcAft>
                          <a:spcPts val="0"/>
                        </a:spcAft>
                        <a:buNone/>
                      </a:pPr>
                      <a:r>
                        <a:rPr lang="en-US" sz="1800" u="none" strike="noStrike" cap="none" dirty="0">
                          <a:latin typeface="Arial"/>
                          <a:ea typeface="Arial"/>
                          <a:cs typeface="Arial"/>
                          <a:sym typeface="Arial"/>
                        </a:rPr>
                        <a:t>Xi </a:t>
                      </a:r>
                      <a:r>
                        <a:rPr lang="en-US" sz="1800" u="none" strike="noStrike" cap="none" dirty="0" err="1">
                          <a:latin typeface="Arial"/>
                          <a:ea typeface="Arial"/>
                          <a:cs typeface="Arial"/>
                          <a:sym typeface="Arial"/>
                        </a:rPr>
                        <a:t>măng</a:t>
                      </a:r>
                      <a:r>
                        <a:rPr lang="en-US" sz="1800" u="none" strike="noStrike" cap="none" dirty="0">
                          <a:latin typeface="Arial"/>
                          <a:ea typeface="Arial"/>
                          <a:cs typeface="Arial"/>
                          <a:sym typeface="Arial"/>
                        </a:rPr>
                        <a:t> Xuân Thành</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~8%</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Rác thải, vải vụn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6575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Vicem Hoàng Thạch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&lt; 5%</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Trấu, dầu thải</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65750">
                <a:tc>
                  <a:txBody>
                    <a:bodyPr/>
                    <a:lstStyle/>
                    <a:p>
                      <a:pPr marL="0" marR="0" lvl="0" indent="0" algn="l" rtl="0">
                        <a:lnSpc>
                          <a:spcPct val="100000"/>
                        </a:lnSpc>
                        <a:spcBef>
                          <a:spcPts val="0"/>
                        </a:spcBef>
                        <a:spcAft>
                          <a:spcPts val="0"/>
                        </a:spcAft>
                        <a:buNone/>
                      </a:pPr>
                      <a:r>
                        <a:rPr lang="en-US" sz="1800" u="none" strike="noStrike" cap="none" dirty="0" err="1">
                          <a:latin typeface="Arial"/>
                          <a:ea typeface="Arial"/>
                          <a:cs typeface="Arial"/>
                          <a:sym typeface="Arial"/>
                        </a:rPr>
                        <a:t>Nhiều</a:t>
                      </a:r>
                      <a:r>
                        <a:rPr lang="en-US" sz="1800" u="none" strike="noStrike" cap="none" dirty="0">
                          <a:latin typeface="Arial"/>
                          <a:ea typeface="Arial"/>
                          <a:cs typeface="Arial"/>
                          <a:sym typeface="Arial"/>
                        </a:rPr>
                        <a:t> </a:t>
                      </a:r>
                      <a:r>
                        <a:rPr lang="en-US" sz="1800" u="none" strike="noStrike" cap="none" dirty="0" err="1">
                          <a:latin typeface="Arial"/>
                          <a:ea typeface="Arial"/>
                          <a:cs typeface="Arial"/>
                          <a:sym typeface="Arial"/>
                        </a:rPr>
                        <a:t>nhà</a:t>
                      </a:r>
                      <a:r>
                        <a:rPr lang="en-US" sz="1800" u="none" strike="noStrike" cap="none" dirty="0">
                          <a:latin typeface="Arial"/>
                          <a:ea typeface="Arial"/>
                          <a:cs typeface="Arial"/>
                          <a:sym typeface="Arial"/>
                        </a:rPr>
                        <a:t> </a:t>
                      </a:r>
                      <a:r>
                        <a:rPr lang="en-US" sz="1800" u="none" strike="noStrike" cap="none" dirty="0" err="1">
                          <a:latin typeface="Arial"/>
                          <a:ea typeface="Arial"/>
                          <a:cs typeface="Arial"/>
                          <a:sym typeface="Arial"/>
                        </a:rPr>
                        <a:t>máy</a:t>
                      </a:r>
                      <a:r>
                        <a:rPr lang="en-US" sz="1800" u="none" strike="noStrike" cap="none" dirty="0">
                          <a:latin typeface="Arial"/>
                          <a:ea typeface="Arial"/>
                          <a:cs typeface="Arial"/>
                          <a:sym typeface="Arial"/>
                        </a:rPr>
                        <a:t> </a:t>
                      </a:r>
                      <a:r>
                        <a:rPr lang="en-US" sz="1800" u="none" strike="noStrike" cap="none" dirty="0" err="1">
                          <a:latin typeface="Arial"/>
                          <a:ea typeface="Arial"/>
                          <a:cs typeface="Arial"/>
                          <a:sym typeface="Arial"/>
                        </a:rPr>
                        <a:t>Vicem</a:t>
                      </a:r>
                      <a:r>
                        <a:rPr lang="en-US" sz="1800" u="none" strike="noStrike" cap="none" dirty="0">
                          <a:latin typeface="Arial"/>
                          <a:ea typeface="Arial"/>
                          <a:cs typeface="Arial"/>
                          <a:sym typeface="Arial"/>
                        </a:rPr>
                        <a:t> </a:t>
                      </a:r>
                      <a:r>
                        <a:rPr lang="en-US" sz="1800" u="none" strike="noStrike" cap="none" dirty="0" err="1">
                          <a:latin typeface="Arial"/>
                          <a:ea typeface="Arial"/>
                          <a:cs typeface="Arial"/>
                          <a:sym typeface="Arial"/>
                        </a:rPr>
                        <a:t>khác</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&lt;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u="none" strike="noStrike" cap="none" dirty="0" err="1">
                          <a:latin typeface="Arial"/>
                          <a:ea typeface="Arial"/>
                          <a:cs typeface="Arial"/>
                          <a:sym typeface="Arial"/>
                        </a:rPr>
                        <a:t>Sử</a:t>
                      </a:r>
                      <a:r>
                        <a:rPr lang="en-US" sz="1800" u="none" strike="noStrike" cap="none" dirty="0"/>
                        <a:t> </a:t>
                      </a:r>
                      <a:r>
                        <a:rPr lang="en-US" sz="1800" u="none" strike="noStrike" cap="none" dirty="0" err="1"/>
                        <a:t>dụng</a:t>
                      </a:r>
                      <a:r>
                        <a:rPr lang="en-US" sz="1800" u="none" strike="noStrike" cap="none" dirty="0"/>
                        <a:t> </a:t>
                      </a:r>
                      <a:r>
                        <a:rPr lang="en-US" sz="1800" u="none" strike="noStrike" cap="none" dirty="0" err="1"/>
                        <a:t>thử</a:t>
                      </a:r>
                      <a:r>
                        <a:rPr lang="en-US" sz="1800" u="none" strike="noStrike" cap="none" dirty="0"/>
                        <a:t> </a:t>
                      </a:r>
                      <a:r>
                        <a:rPr lang="en-US" sz="1800" u="none" strike="noStrike" cap="none" dirty="0" err="1"/>
                        <a:t>nghiệm</a:t>
                      </a:r>
                      <a:endParaRPr sz="18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579" name="Google Shape;579;p21"/>
          <p:cNvSpPr txBox="1"/>
          <p:nvPr/>
        </p:nvSpPr>
        <p:spPr>
          <a:xfrm>
            <a:off x="640884" y="3882322"/>
            <a:ext cx="10310101" cy="6669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dirty="0">
                <a:solidFill>
                  <a:srgbClr val="000000"/>
                </a:solidFill>
                <a:latin typeface="Arial"/>
                <a:ea typeface="Arial"/>
                <a:cs typeface="Arial"/>
                <a:sym typeface="Arial"/>
              </a:rPr>
              <a:t>🔎 </a:t>
            </a:r>
            <a:r>
              <a:rPr lang="en-US" sz="1867" b="1" i="0" u="none" strike="noStrike" cap="none" dirty="0">
                <a:solidFill>
                  <a:srgbClr val="000000"/>
                </a:solidFill>
                <a:latin typeface="Arial"/>
                <a:ea typeface="Arial"/>
                <a:cs typeface="Arial"/>
                <a:sym typeface="Arial"/>
              </a:rPr>
              <a:t>Trung </a:t>
            </a:r>
            <a:r>
              <a:rPr lang="en-US" sz="1867" b="1" i="0" u="none" strike="noStrike" cap="none" dirty="0" err="1">
                <a:solidFill>
                  <a:srgbClr val="000000"/>
                </a:solidFill>
                <a:latin typeface="Arial"/>
                <a:ea typeface="Arial"/>
                <a:cs typeface="Arial"/>
                <a:sym typeface="Arial"/>
              </a:rPr>
              <a:t>bình</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ngành</a:t>
            </a:r>
            <a:r>
              <a:rPr lang="en-US" sz="1867" b="1" i="0" u="none" strike="noStrike" cap="none" dirty="0">
                <a:solidFill>
                  <a:srgbClr val="000000"/>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Tỷ</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lệ</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sử</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dụng</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năng</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lượng</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thay</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thế</a:t>
            </a:r>
            <a:r>
              <a:rPr lang="en-US" sz="1800" b="1" i="0" u="none" strike="noStrike" cap="none" dirty="0">
                <a:solidFill>
                  <a:schemeClr val="dk1"/>
                </a:solidFill>
                <a:latin typeface="Arial"/>
                <a:ea typeface="Arial"/>
                <a:cs typeface="Arial"/>
                <a:sym typeface="Arial"/>
              </a:rPr>
              <a:t> - AFR: </a:t>
            </a:r>
            <a:r>
              <a:rPr lang="en-US" sz="1867" b="1" i="0" u="none" strike="noStrike" cap="none" dirty="0" err="1">
                <a:solidFill>
                  <a:srgbClr val="000000"/>
                </a:solidFill>
                <a:latin typeface="Arial"/>
                <a:ea typeface="Arial"/>
                <a:cs typeface="Arial"/>
                <a:sym typeface="Arial"/>
              </a:rPr>
              <a:t>dưới</a:t>
            </a:r>
            <a:r>
              <a:rPr lang="en-US" sz="1867" b="1" i="0" u="none" strike="noStrike" cap="none" dirty="0">
                <a:solidFill>
                  <a:srgbClr val="000000"/>
                </a:solidFill>
                <a:latin typeface="Arial"/>
                <a:ea typeface="Arial"/>
                <a:cs typeface="Arial"/>
                <a:sym typeface="Arial"/>
              </a:rPr>
              <a:t> 5%</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trong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khi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mục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tiêu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đến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năm</a:t>
            </a:r>
            <a:r>
              <a:rPr lang="en-US" sz="1867" b="0" i="0" u="none" strike="noStrike" cap="none" dirty="0">
                <a:solidFill>
                  <a:srgbClr val="000000"/>
                </a:solidFill>
                <a:latin typeface="Arial"/>
                <a:ea typeface="Arial"/>
                <a:cs typeface="Arial"/>
                <a:sym typeface="Arial"/>
              </a:rPr>
              <a:t> 2030 </a:t>
            </a:r>
            <a:r>
              <a:rPr lang="en-US" sz="1867" b="0" i="0" u="none" strike="noStrike" cap="none" dirty="0" err="1">
                <a:solidFill>
                  <a:srgbClr val="000000"/>
                </a:solidFill>
                <a:latin typeface="Arial"/>
                <a:ea typeface="Arial"/>
                <a:cs typeface="Arial"/>
                <a:sym typeface="Arial"/>
              </a:rPr>
              <a:t>là</a:t>
            </a:r>
            <a:r>
              <a:rPr lang="en-US" sz="1867" b="0" i="0" u="none" strike="noStrike" cap="none" dirty="0">
                <a:solidFill>
                  <a:srgbClr val="000000"/>
                </a:solidFill>
                <a:latin typeface="Arial"/>
                <a:ea typeface="Arial"/>
                <a:cs typeface="Arial"/>
                <a:sym typeface="Arial"/>
              </a:rPr>
              <a:t> </a:t>
            </a:r>
            <a:r>
              <a:rPr lang="en-US" sz="1867" b="1" i="0" u="none" strike="noStrike" cap="none" dirty="0">
                <a:solidFill>
                  <a:srgbClr val="000000"/>
                </a:solidFill>
                <a:latin typeface="Arial"/>
                <a:ea typeface="Arial"/>
                <a:cs typeface="Arial"/>
                <a:sym typeface="Arial"/>
              </a:rPr>
              <a:t>15–20%</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theo</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Chiến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lược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triển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Vật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liệu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Xây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dựng</a:t>
            </a:r>
            <a:r>
              <a:rPr lang="en-US" sz="1867" b="0" i="0" u="none" strike="noStrike" cap="none" dirty="0">
                <a:solidFill>
                  <a:srgbClr val="000000"/>
                </a:solidFill>
                <a:latin typeface="Arial"/>
                <a:ea typeface="Arial"/>
                <a:cs typeface="Arial"/>
                <a:sym typeface="Arial"/>
              </a:rPr>
              <a:t>.</a:t>
            </a:r>
            <a:endParaRPr sz="1867" b="0" i="0" u="none" strike="noStrike" cap="none" dirty="0">
              <a:solidFill>
                <a:srgbClr val="000000"/>
              </a:solidFill>
              <a:latin typeface="Arial"/>
              <a:ea typeface="Arial"/>
              <a:cs typeface="Arial"/>
              <a:sym typeface="Arial"/>
            </a:endParaRPr>
          </a:p>
        </p:txBody>
      </p:sp>
      <p:sp>
        <p:nvSpPr>
          <p:cNvPr id="580" name="Google Shape;580;p21"/>
          <p:cNvSpPr txBox="1"/>
          <p:nvPr/>
        </p:nvSpPr>
        <p:spPr>
          <a:xfrm>
            <a:off x="2707455" y="4391419"/>
            <a:ext cx="8784668" cy="2625206"/>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67"/>
              <a:buFont typeface="Arial"/>
              <a:buNone/>
            </a:pPr>
            <a:r>
              <a:rPr lang="en-US" sz="1867" b="1" i="0" u="none" strike="noStrike" cap="none" dirty="0" err="1">
                <a:solidFill>
                  <a:srgbClr val="000000"/>
                </a:solidFill>
                <a:latin typeface="Arial"/>
                <a:ea typeface="Arial"/>
                <a:cs typeface="Arial"/>
                <a:sym typeface="Arial"/>
              </a:rPr>
              <a:t>Khó</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khăn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và</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rào</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cản</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1" i="0" u="none" strike="noStrike" cap="none" dirty="0" err="1">
                <a:solidFill>
                  <a:srgbClr val="000000"/>
                </a:solidFill>
                <a:latin typeface="Arial"/>
                <a:ea typeface="Arial"/>
                <a:cs typeface="Arial"/>
                <a:sym typeface="Arial"/>
              </a:rPr>
              <a:t>Chưa</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có</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hệ</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thống</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phân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loại</a:t>
            </a:r>
            <a:r>
              <a:rPr lang="en-US" sz="1867" b="1" i="0" u="none" strike="noStrike" cap="none" dirty="0">
                <a:solidFill>
                  <a:srgbClr val="000000"/>
                </a:solidFill>
                <a:latin typeface="Arial"/>
                <a:ea typeface="Arial"/>
                <a:cs typeface="Arial"/>
                <a:sym typeface="Arial"/>
              </a:rPr>
              <a:t> – </a:t>
            </a:r>
            <a:r>
              <a:rPr lang="en-US" sz="1867" b="1" i="0" u="none" strike="noStrike" cap="none" dirty="0" err="1">
                <a:solidFill>
                  <a:srgbClr val="000000"/>
                </a:solidFill>
                <a:latin typeface="Arial"/>
                <a:ea typeface="Arial"/>
                <a:cs typeface="Arial"/>
                <a:sym typeface="Arial"/>
              </a:rPr>
              <a:t>xử</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lý</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rác</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chuẩn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hóa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để</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cung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cấp</a:t>
            </a:r>
            <a:r>
              <a:rPr lang="en-US" sz="1867" b="0" i="0" u="none" strike="noStrike" cap="none" dirty="0">
                <a:solidFill>
                  <a:srgbClr val="000000"/>
                </a:solidFill>
                <a:latin typeface="Arial"/>
                <a:ea typeface="Arial"/>
                <a:cs typeface="Arial"/>
                <a:sym typeface="Arial"/>
              </a:rPr>
              <a:t> RDF </a:t>
            </a:r>
            <a:r>
              <a:rPr lang="en-US" sz="1867" b="0" i="0" u="none" strike="noStrike" cap="none" dirty="0" err="1">
                <a:solidFill>
                  <a:srgbClr val="000000"/>
                </a:solidFill>
                <a:latin typeface="Arial"/>
                <a:ea typeface="Arial"/>
                <a:cs typeface="Arial"/>
                <a:sym typeface="Arial"/>
              </a:rPr>
              <a:t>ổn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định</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1" i="0" u="none" strike="noStrike" cap="none" dirty="0">
                <a:solidFill>
                  <a:srgbClr val="000000"/>
                </a:solidFill>
                <a:latin typeface="Arial"/>
                <a:ea typeface="Arial"/>
                <a:cs typeface="Arial"/>
                <a:sym typeface="Arial"/>
              </a:rPr>
              <a:t>Công </a:t>
            </a:r>
            <a:r>
              <a:rPr lang="en-US" sz="1867" b="1" i="0" u="none" strike="noStrike" cap="none" dirty="0" err="1">
                <a:solidFill>
                  <a:srgbClr val="000000"/>
                </a:solidFill>
                <a:latin typeface="Arial"/>
                <a:ea typeface="Arial"/>
                <a:cs typeface="Arial"/>
                <a:sym typeface="Arial"/>
              </a:rPr>
              <a:t>nghệ</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lò</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cần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thích</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ứng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để</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đốt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đồng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thời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nhiều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loại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nhiên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liệu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có</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độ</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ẩm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trị</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khác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nhau</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1" i="0" u="none" strike="noStrike" cap="none" dirty="0" err="1">
                <a:solidFill>
                  <a:srgbClr val="000000"/>
                </a:solidFill>
                <a:latin typeface="Arial"/>
                <a:ea typeface="Arial"/>
                <a:cs typeface="Arial"/>
                <a:sym typeface="Arial"/>
              </a:rPr>
              <a:t>Khâu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chuẩn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bị</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nhiên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liệu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sấy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nghiền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trộn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phức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tạp</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cần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đầu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tư</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lớn</a:t>
            </a:r>
            <a:endParaRPr dirty="0"/>
          </a:p>
          <a:p>
            <a:pPr marL="0" marR="0" lvl="0" indent="-118554" algn="l" rtl="0">
              <a:lnSpc>
                <a:spcPct val="15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Vấn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đề</a:t>
            </a:r>
            <a:r>
              <a:rPr lang="en-US" sz="1867" b="0"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xin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giấy</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phép</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môi</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trường</a:t>
            </a:r>
            <a:r>
              <a:rPr lang="en-US" sz="1867" b="0" i="0" u="none" strike="noStrike" cap="none" dirty="0">
                <a:solidFill>
                  <a:srgbClr val="000000"/>
                </a:solidFill>
                <a:latin typeface="Arial"/>
                <a:ea typeface="Arial"/>
                <a:cs typeface="Arial"/>
                <a:sym typeface="Arial"/>
              </a:rPr>
              <a:t>, lo </a:t>
            </a:r>
            <a:r>
              <a:rPr lang="en-US" sz="1867" b="0" i="0" u="none" strike="noStrike" cap="none" dirty="0" err="1">
                <a:solidFill>
                  <a:srgbClr val="000000"/>
                </a:solidFill>
                <a:latin typeface="Arial"/>
                <a:ea typeface="Arial"/>
                <a:cs typeface="Arial"/>
                <a:sym typeface="Arial"/>
              </a:rPr>
              <a:t>ngại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về</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thải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mùi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chất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độc</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22"/>
          <p:cNvSpPr txBox="1"/>
          <p:nvPr/>
        </p:nvSpPr>
        <p:spPr>
          <a:xfrm>
            <a:off x="607804" y="936505"/>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4. </a:t>
            </a:r>
            <a:r>
              <a:rPr lang="en-US" sz="2800" b="1" i="0" u="none" strike="noStrike" cap="none" dirty="0" err="1">
                <a:solidFill>
                  <a:srgbClr val="327176"/>
                </a:solidFill>
                <a:latin typeface="Arial"/>
                <a:ea typeface="Arial"/>
                <a:cs typeface="Arial"/>
                <a:sym typeface="Arial"/>
              </a:rPr>
              <a:t>Tự</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động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hóa</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và</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điều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khiển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trung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tâm</a:t>
            </a:r>
            <a:endParaRPr dirty="0"/>
          </a:p>
        </p:txBody>
      </p:sp>
      <p:sp>
        <p:nvSpPr>
          <p:cNvPr id="586" name="Google Shape;586;p22"/>
          <p:cNvSpPr/>
          <p:nvPr/>
        </p:nvSpPr>
        <p:spPr>
          <a:xfrm>
            <a:off x="6563678" y="1989574"/>
            <a:ext cx="7556421" cy="1417558"/>
          </a:xfrm>
          <a:prstGeom prst="rect">
            <a:avLst/>
          </a:prstGeom>
          <a:noFill/>
          <a:ln>
            <a:noFill/>
          </a:ln>
        </p:spPr>
        <p:txBody>
          <a:bodyPr spcFirstLastPara="1" wrap="square" lIns="0" tIns="0" rIns="0" bIns="0" anchor="t" anchorCtr="0">
            <a:noAutofit/>
          </a:bodyPr>
          <a:lstStyle/>
          <a:p>
            <a:pPr marL="0" marR="0" lvl="0" indent="0" algn="l" rtl="0">
              <a:lnSpc>
                <a:spcPct val="124719"/>
              </a:lnSpc>
              <a:spcBef>
                <a:spcPts val="0"/>
              </a:spcBef>
              <a:spcAft>
                <a:spcPts val="0"/>
              </a:spcAft>
              <a:buClr>
                <a:srgbClr val="000000"/>
              </a:buClr>
              <a:buSzPts val="4450"/>
              <a:buFont typeface="Arial"/>
              <a:buNone/>
            </a:pPr>
            <a:endParaRPr sz="4450" b="0" i="0" u="none" strike="noStrike" cap="none">
              <a:solidFill>
                <a:srgbClr val="000000"/>
              </a:solidFill>
              <a:latin typeface="Arial"/>
              <a:ea typeface="Arial"/>
              <a:cs typeface="Arial"/>
              <a:sym typeface="Arial"/>
            </a:endParaRPr>
          </a:p>
        </p:txBody>
      </p:sp>
      <p:pic>
        <p:nvPicPr>
          <p:cNvPr id="587" name="Google Shape;587;p22" descr="preencoded.png"/>
          <p:cNvPicPr preferRelativeResize="0"/>
          <p:nvPr/>
        </p:nvPicPr>
        <p:blipFill rotWithShape="1">
          <a:blip r:embed="rId3">
            <a:alphaModFix/>
          </a:blip>
          <a:srcRect/>
          <a:stretch/>
        </p:blipFill>
        <p:spPr>
          <a:xfrm>
            <a:off x="1784390" y="2260202"/>
            <a:ext cx="566976" cy="566976"/>
          </a:xfrm>
          <a:prstGeom prst="rect">
            <a:avLst/>
          </a:prstGeom>
          <a:noFill/>
          <a:ln>
            <a:noFill/>
          </a:ln>
        </p:spPr>
      </p:pic>
      <p:sp>
        <p:nvSpPr>
          <p:cNvPr id="588" name="Google Shape;588;p22"/>
          <p:cNvSpPr/>
          <p:nvPr/>
        </p:nvSpPr>
        <p:spPr>
          <a:xfrm>
            <a:off x="1784390" y="3053992"/>
            <a:ext cx="2291953"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Tối Ưu Hóa</a:t>
            </a:r>
            <a:endParaRPr sz="2200" b="0" i="0" u="none" strike="noStrike" cap="none">
              <a:solidFill>
                <a:srgbClr val="000000"/>
              </a:solidFill>
              <a:latin typeface="Arial"/>
              <a:ea typeface="Arial"/>
              <a:cs typeface="Arial"/>
              <a:sym typeface="Arial"/>
            </a:endParaRPr>
          </a:p>
        </p:txBody>
      </p:sp>
      <p:sp>
        <p:nvSpPr>
          <p:cNvPr id="589" name="Google Shape;589;p22"/>
          <p:cNvSpPr/>
          <p:nvPr/>
        </p:nvSpPr>
        <p:spPr>
          <a:xfrm>
            <a:off x="1784390" y="3544410"/>
            <a:ext cx="2291953"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Quá trình sản xuất</a:t>
            </a:r>
            <a:endParaRPr sz="1750" b="0" i="0" u="none" strike="noStrike" cap="none">
              <a:solidFill>
                <a:srgbClr val="000000"/>
              </a:solidFill>
              <a:latin typeface="Arial"/>
              <a:ea typeface="Arial"/>
              <a:cs typeface="Arial"/>
              <a:sym typeface="Arial"/>
            </a:endParaRPr>
          </a:p>
        </p:txBody>
      </p:sp>
      <p:pic>
        <p:nvPicPr>
          <p:cNvPr id="590" name="Google Shape;590;p22" descr="preencoded.png"/>
          <p:cNvPicPr preferRelativeResize="0"/>
          <p:nvPr/>
        </p:nvPicPr>
        <p:blipFill rotWithShape="1">
          <a:blip r:embed="rId4">
            <a:alphaModFix/>
          </a:blip>
          <a:srcRect/>
          <a:stretch/>
        </p:blipFill>
        <p:spPr>
          <a:xfrm>
            <a:off x="4416504" y="2260202"/>
            <a:ext cx="566976" cy="566976"/>
          </a:xfrm>
          <a:prstGeom prst="rect">
            <a:avLst/>
          </a:prstGeom>
          <a:noFill/>
          <a:ln>
            <a:noFill/>
          </a:ln>
        </p:spPr>
      </p:pic>
      <p:sp>
        <p:nvSpPr>
          <p:cNvPr id="591" name="Google Shape;591;p22"/>
          <p:cNvSpPr/>
          <p:nvPr/>
        </p:nvSpPr>
        <p:spPr>
          <a:xfrm>
            <a:off x="4416504" y="3053992"/>
            <a:ext cx="2292072"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Giám Sát</a:t>
            </a:r>
            <a:endParaRPr sz="2200" b="0" i="0" u="none" strike="noStrike" cap="none">
              <a:solidFill>
                <a:srgbClr val="000000"/>
              </a:solidFill>
              <a:latin typeface="Arial"/>
              <a:ea typeface="Arial"/>
              <a:cs typeface="Arial"/>
              <a:sym typeface="Arial"/>
            </a:endParaRPr>
          </a:p>
        </p:txBody>
      </p:sp>
      <p:sp>
        <p:nvSpPr>
          <p:cNvPr id="592" name="Google Shape;592;p22"/>
          <p:cNvSpPr/>
          <p:nvPr/>
        </p:nvSpPr>
        <p:spPr>
          <a:xfrm>
            <a:off x="4416504" y="3544410"/>
            <a:ext cx="2292072"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Chất lượng sản phẩm</a:t>
            </a:r>
            <a:endParaRPr sz="1750" b="0" i="0" u="none" strike="noStrike" cap="none">
              <a:solidFill>
                <a:srgbClr val="000000"/>
              </a:solidFill>
              <a:latin typeface="Arial"/>
              <a:ea typeface="Arial"/>
              <a:cs typeface="Arial"/>
              <a:sym typeface="Arial"/>
            </a:endParaRPr>
          </a:p>
        </p:txBody>
      </p:sp>
      <p:pic>
        <p:nvPicPr>
          <p:cNvPr id="593" name="Google Shape;593;p22" descr="preencoded.png"/>
          <p:cNvPicPr preferRelativeResize="0"/>
          <p:nvPr/>
        </p:nvPicPr>
        <p:blipFill rotWithShape="1">
          <a:blip r:embed="rId5">
            <a:alphaModFix/>
          </a:blip>
          <a:srcRect/>
          <a:stretch/>
        </p:blipFill>
        <p:spPr>
          <a:xfrm>
            <a:off x="7048738" y="2260202"/>
            <a:ext cx="566976" cy="566976"/>
          </a:xfrm>
          <a:prstGeom prst="rect">
            <a:avLst/>
          </a:prstGeom>
          <a:noFill/>
          <a:ln>
            <a:noFill/>
          </a:ln>
        </p:spPr>
      </p:pic>
      <p:sp>
        <p:nvSpPr>
          <p:cNvPr id="594" name="Google Shape;594;p22"/>
          <p:cNvSpPr/>
          <p:nvPr/>
        </p:nvSpPr>
        <p:spPr>
          <a:xfrm>
            <a:off x="7048738" y="3053992"/>
            <a:ext cx="2291953"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Giảm Thiểu</a:t>
            </a:r>
            <a:endParaRPr sz="2200" b="0" i="0" u="none" strike="noStrike" cap="none">
              <a:solidFill>
                <a:srgbClr val="000000"/>
              </a:solidFill>
              <a:latin typeface="Arial"/>
              <a:ea typeface="Arial"/>
              <a:cs typeface="Arial"/>
              <a:sym typeface="Arial"/>
            </a:endParaRPr>
          </a:p>
        </p:txBody>
      </p:sp>
      <p:sp>
        <p:nvSpPr>
          <p:cNvPr id="595" name="Google Shape;595;p22"/>
          <p:cNvSpPr/>
          <p:nvPr/>
        </p:nvSpPr>
        <p:spPr>
          <a:xfrm>
            <a:off x="7048738" y="3544410"/>
            <a:ext cx="2291953"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Sai sót do con người</a:t>
            </a:r>
            <a:endParaRPr sz="1750" b="0" i="0" u="none" strike="noStrike" cap="none">
              <a:solidFill>
                <a:srgbClr val="000000"/>
              </a:solidFill>
              <a:latin typeface="Arial"/>
              <a:ea typeface="Arial"/>
              <a:cs typeface="Arial"/>
              <a:sym typeface="Arial"/>
            </a:endParaRPr>
          </a:p>
        </p:txBody>
      </p:sp>
      <p:sp>
        <p:nvSpPr>
          <p:cNvPr id="596" name="Google Shape;596;p22"/>
          <p:cNvSpPr/>
          <p:nvPr/>
        </p:nvSpPr>
        <p:spPr>
          <a:xfrm>
            <a:off x="777240" y="4143417"/>
            <a:ext cx="10637520" cy="181451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a:solidFill>
                  <a:srgbClr val="454240"/>
                </a:solidFill>
                <a:latin typeface="Arial"/>
                <a:ea typeface="Arial"/>
                <a:cs typeface="Arial"/>
                <a:sym typeface="Arial"/>
              </a:rPr>
              <a:t>Các </a:t>
            </a:r>
            <a:r>
              <a:rPr lang="en-US" sz="1750" b="0" i="0" u="none" strike="noStrike" cap="none" dirty="0" err="1">
                <a:solidFill>
                  <a:srgbClr val="454240"/>
                </a:solidFill>
                <a:latin typeface="Arial"/>
                <a:ea typeface="Arial"/>
                <a:cs typeface="Arial"/>
                <a:sym typeface="Arial"/>
              </a:rPr>
              <a:t>dây</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chuyền</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sản</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xuất</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hiện</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đại</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thường</a:t>
            </a:r>
            <a:r>
              <a:rPr lang="en-US" sz="1750" b="0" i="0" u="none" strike="noStrike" cap="none" dirty="0">
                <a:solidFill>
                  <a:srgbClr val="454240"/>
                </a:solidFill>
                <a:latin typeface="Arial"/>
                <a:ea typeface="Arial"/>
                <a:cs typeface="Arial"/>
                <a:sym typeface="Arial"/>
              </a:rPr>
              <a:t> được </a:t>
            </a:r>
            <a:r>
              <a:rPr lang="en-US" sz="1750" b="0" i="0" u="none" strike="noStrike" cap="none" dirty="0" err="1">
                <a:solidFill>
                  <a:srgbClr val="454240"/>
                </a:solidFill>
                <a:latin typeface="Arial"/>
                <a:ea typeface="Arial"/>
                <a:cs typeface="Arial"/>
                <a:sym typeface="Arial"/>
              </a:rPr>
              <a:t>trang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bị</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hệ</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thống</a:t>
            </a:r>
            <a:r>
              <a:rPr lang="en-US" sz="1750" b="0" i="0" u="none" strike="noStrike" cap="none" dirty="0">
                <a:solidFill>
                  <a:srgbClr val="454240"/>
                </a:solidFill>
                <a:latin typeface="Arial"/>
                <a:ea typeface="Arial"/>
                <a:cs typeface="Arial"/>
                <a:sym typeface="Arial"/>
              </a:rPr>
              <a:t> điều </a:t>
            </a:r>
            <a:r>
              <a:rPr lang="en-US" sz="1750" b="0" i="0" u="none" strike="noStrike" cap="none" dirty="0" err="1">
                <a:solidFill>
                  <a:srgbClr val="454240"/>
                </a:solidFill>
                <a:latin typeface="Arial"/>
                <a:ea typeface="Arial"/>
                <a:cs typeface="Arial"/>
                <a:sym typeface="Arial"/>
              </a:rPr>
              <a:t>khiển</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trung</a:t>
            </a:r>
            <a:r>
              <a:rPr lang="en-US" sz="1750" b="0" i="0" u="none" strike="noStrike" cap="none" dirty="0">
                <a:solidFill>
                  <a:srgbClr val="454240"/>
                </a:solidFill>
                <a:latin typeface="Arial"/>
                <a:ea typeface="Arial"/>
                <a:cs typeface="Arial"/>
                <a:sym typeface="Arial"/>
              </a:rPr>
              <a:t> tâm </a:t>
            </a:r>
            <a:r>
              <a:rPr lang="en-US" sz="1750" b="0" i="0" u="none" strike="noStrike" cap="none" dirty="0" err="1">
                <a:solidFill>
                  <a:srgbClr val="454240"/>
                </a:solidFill>
                <a:latin typeface="Arial"/>
                <a:ea typeface="Arial"/>
                <a:cs typeface="Arial"/>
                <a:sym typeface="Arial"/>
              </a:rPr>
              <a:t>và</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tự</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động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hóa</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cao</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giúp</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tối</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ưu</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hóa</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quá</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trình</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sản</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xuất</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giám</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sát</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chất</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lượng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và</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giảm</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thiểu</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sai</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sót</a:t>
            </a:r>
            <a:r>
              <a:rPr lang="en-US" sz="1750" b="0" i="0" u="none" strike="noStrike" cap="none" dirty="0">
                <a:solidFill>
                  <a:srgbClr val="454240"/>
                </a:solidFill>
                <a:latin typeface="Arial"/>
                <a:ea typeface="Arial"/>
                <a:cs typeface="Arial"/>
                <a:sym typeface="Arial"/>
              </a:rPr>
              <a:t> do con </a:t>
            </a:r>
            <a:r>
              <a:rPr lang="en-US" sz="1750" b="0" i="0" u="none" strike="noStrike" cap="none" dirty="0" err="1">
                <a:solidFill>
                  <a:srgbClr val="454240"/>
                </a:solidFill>
                <a:latin typeface="Arial"/>
                <a:ea typeface="Arial"/>
                <a:cs typeface="Arial"/>
                <a:sym typeface="Arial"/>
              </a:rPr>
              <a:t>người</a:t>
            </a:r>
            <a:r>
              <a:rPr lang="en-US" sz="1750" b="0" i="0" u="none" strike="noStrike" cap="none" dirty="0">
                <a:solidFill>
                  <a:srgbClr val="454240"/>
                </a:solidFill>
                <a:latin typeface="Arial"/>
                <a:ea typeface="Arial"/>
                <a:cs typeface="Arial"/>
                <a:sym typeface="Arial"/>
              </a:rPr>
              <a:t>. Công </a:t>
            </a:r>
            <a:r>
              <a:rPr lang="en-US" sz="1750" b="0" i="0" u="none" strike="noStrike" cap="none" dirty="0" err="1">
                <a:solidFill>
                  <a:srgbClr val="454240"/>
                </a:solidFill>
                <a:latin typeface="Arial"/>
                <a:ea typeface="Arial"/>
                <a:cs typeface="Arial"/>
                <a:sym typeface="Arial"/>
              </a:rPr>
              <a:t>nghệ</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này</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cũng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hỗ</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trợ</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theo</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dõi</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lượng</a:t>
            </a:r>
            <a:r>
              <a:rPr lang="en-US" sz="1750" b="0" i="0" u="none" strike="noStrike" cap="none" dirty="0">
                <a:solidFill>
                  <a:srgbClr val="454240"/>
                </a:solidFill>
                <a:latin typeface="Arial"/>
                <a:ea typeface="Arial"/>
                <a:cs typeface="Arial"/>
                <a:sym typeface="Arial"/>
              </a:rPr>
              <a:t> khí </a:t>
            </a:r>
            <a:r>
              <a:rPr lang="en-US" sz="1750" b="0" i="0" u="none" strike="noStrike" cap="none" dirty="0" err="1">
                <a:solidFill>
                  <a:srgbClr val="454240"/>
                </a:solidFill>
                <a:latin typeface="Arial"/>
                <a:ea typeface="Arial"/>
                <a:cs typeface="Arial"/>
                <a:sym typeface="Arial"/>
              </a:rPr>
              <a:t>thải</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và</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tiêu</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thụ</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năng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lượng</a:t>
            </a:r>
            <a:r>
              <a:rPr lang="en-US" sz="1750" b="0" i="0" u="none" strike="noStrike" cap="none" dirty="0">
                <a:solidFill>
                  <a:srgbClr val="454240"/>
                </a:solidFill>
                <a:latin typeface="Arial"/>
                <a:ea typeface="Arial"/>
                <a:cs typeface="Arial"/>
                <a:sym typeface="Arial"/>
              </a:rPr>
              <a:t> </a:t>
            </a:r>
            <a:r>
              <a:rPr lang="en-US" sz="1750" b="0" i="0" u="none" strike="noStrike" cap="none" dirty="0" err="1">
                <a:solidFill>
                  <a:srgbClr val="454240"/>
                </a:solidFill>
                <a:latin typeface="Arial"/>
                <a:ea typeface="Arial"/>
                <a:cs typeface="Arial"/>
                <a:sym typeface="Arial"/>
              </a:rPr>
              <a:t>theo</a:t>
            </a:r>
            <a:r>
              <a:rPr lang="en-US" sz="1750" b="0" i="0" u="none" strike="noStrike" cap="none" dirty="0">
                <a:solidFill>
                  <a:srgbClr val="454240"/>
                </a:solidFill>
                <a:latin typeface="Arial"/>
                <a:ea typeface="Arial"/>
                <a:cs typeface="Arial"/>
                <a:sym typeface="Arial"/>
              </a:rPr>
              <a:t> thời </a:t>
            </a:r>
            <a:r>
              <a:rPr lang="en-US" sz="1750" b="0" i="0" u="none" strike="noStrike" cap="none" dirty="0" err="1">
                <a:solidFill>
                  <a:srgbClr val="454240"/>
                </a:solidFill>
                <a:latin typeface="Arial"/>
                <a:ea typeface="Arial"/>
                <a:cs typeface="Arial"/>
                <a:sym typeface="Arial"/>
              </a:rPr>
              <a:t>gian</a:t>
            </a:r>
            <a:r>
              <a:rPr lang="en-US" sz="1750" b="0" i="0" u="none" strike="noStrike" cap="none" dirty="0">
                <a:solidFill>
                  <a:srgbClr val="454240"/>
                </a:solidFill>
                <a:latin typeface="Arial"/>
                <a:ea typeface="Arial"/>
                <a:cs typeface="Arial"/>
                <a:sym typeface="Arial"/>
              </a:rPr>
              <a:t> thực.</a:t>
            </a:r>
            <a:endParaRPr sz="1750" b="0" i="0" u="none" strike="noStrike" cap="none" dirty="0">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3"/>
          <p:cNvSpPr txBox="1"/>
          <p:nvPr/>
        </p:nvSpPr>
        <p:spPr>
          <a:xfrm>
            <a:off x="548435" y="1107723"/>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4. </a:t>
            </a:r>
            <a:r>
              <a:rPr lang="en-US" sz="2800" b="1" i="0" u="none" strike="noStrike" cap="none" dirty="0" err="1">
                <a:solidFill>
                  <a:srgbClr val="327176"/>
                </a:solidFill>
                <a:latin typeface="Arial"/>
                <a:ea typeface="Arial"/>
                <a:cs typeface="Arial"/>
                <a:sym typeface="Arial"/>
              </a:rPr>
              <a:t>Tự</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động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hóa</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và</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điều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khiển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trung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tâm</a:t>
            </a:r>
            <a:endParaRPr dirty="0"/>
          </a:p>
        </p:txBody>
      </p:sp>
      <p:sp>
        <p:nvSpPr>
          <p:cNvPr id="602" name="Google Shape;602;p23"/>
          <p:cNvSpPr/>
          <p:nvPr/>
        </p:nvSpPr>
        <p:spPr>
          <a:xfrm>
            <a:off x="6563678" y="1340645"/>
            <a:ext cx="7556421" cy="1417558"/>
          </a:xfrm>
          <a:prstGeom prst="rect">
            <a:avLst/>
          </a:prstGeom>
          <a:noFill/>
          <a:ln>
            <a:noFill/>
          </a:ln>
        </p:spPr>
        <p:txBody>
          <a:bodyPr spcFirstLastPara="1" wrap="square" lIns="0" tIns="0" rIns="0" bIns="0" anchor="t" anchorCtr="0">
            <a:noAutofit/>
          </a:bodyPr>
          <a:lstStyle/>
          <a:p>
            <a:pPr marL="0" marR="0" lvl="0" indent="0" algn="l" rtl="0">
              <a:lnSpc>
                <a:spcPct val="124719"/>
              </a:lnSpc>
              <a:spcBef>
                <a:spcPts val="0"/>
              </a:spcBef>
              <a:spcAft>
                <a:spcPts val="0"/>
              </a:spcAft>
              <a:buClr>
                <a:srgbClr val="000000"/>
              </a:buClr>
              <a:buSzPts val="4450"/>
              <a:buFont typeface="Arial"/>
              <a:buNone/>
            </a:pPr>
            <a:endParaRPr sz="4450" b="0" i="0" u="none" strike="noStrike" cap="none">
              <a:solidFill>
                <a:srgbClr val="000000"/>
              </a:solidFill>
              <a:latin typeface="Arial"/>
              <a:ea typeface="Arial"/>
              <a:cs typeface="Arial"/>
              <a:sym typeface="Arial"/>
            </a:endParaRPr>
          </a:p>
        </p:txBody>
      </p:sp>
      <p:sp>
        <p:nvSpPr>
          <p:cNvPr id="603" name="Google Shape;603;p23"/>
          <p:cNvSpPr/>
          <p:nvPr/>
        </p:nvSpPr>
        <p:spPr>
          <a:xfrm>
            <a:off x="493737" y="2333957"/>
            <a:ext cx="6763001" cy="3416320"/>
          </a:xfrm>
          <a:prstGeom prst="rect">
            <a:avLst/>
          </a:prstGeom>
          <a:noFill/>
          <a:ln>
            <a:noFill/>
          </a:ln>
        </p:spPr>
        <p:txBody>
          <a:bodyPr spcFirstLastPara="1" wrap="square" lIns="91425" tIns="45700" rIns="91425" bIns="45700" anchor="ctr" anchorCtr="0">
            <a:spAutoFit/>
          </a:bodyPr>
          <a:lstStyle/>
          <a:p>
            <a:pPr marL="0" marR="0" lvl="0" indent="-114300" algn="l"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VICEM Hoàng Thạch</a:t>
            </a:r>
            <a:r>
              <a:rPr lang="en-US" sz="1800" b="0" i="0" u="none" strike="noStrike" cap="none" dirty="0">
                <a:solidFill>
                  <a:schemeClr val="dk1"/>
                </a:solidFill>
                <a:latin typeface="Arial"/>
                <a:ea typeface="Arial"/>
                <a:cs typeface="Arial"/>
                <a:sym typeface="Arial"/>
              </a:rPr>
              <a:t>: Nhà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này</a:t>
            </a:r>
            <a:r>
              <a:rPr lang="en-US" sz="1800" b="0" i="0" u="none" strike="noStrike" cap="none" dirty="0">
                <a:solidFill>
                  <a:schemeClr val="dk1"/>
                </a:solidFill>
                <a:latin typeface="Arial"/>
                <a:ea typeface="Arial"/>
                <a:cs typeface="Arial"/>
                <a:sym typeface="Arial"/>
              </a:rPr>
              <a:t> đã </a:t>
            </a:r>
            <a:r>
              <a:rPr lang="en-US" sz="1800" b="0" i="0" u="none" strike="noStrike" cap="none" dirty="0" err="1">
                <a:solidFill>
                  <a:schemeClr val="dk1"/>
                </a:solidFill>
                <a:latin typeface="Arial"/>
                <a:ea typeface="Arial"/>
                <a:cs typeface="Arial"/>
                <a:sym typeface="Arial"/>
              </a:rPr>
              <a:t>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hệ</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thống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tự</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động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hóa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tiên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tiến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đang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hướng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tới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tích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hợp</a:t>
            </a:r>
            <a:r>
              <a:rPr lang="en-US" sz="1800" b="0" i="0" u="none" strike="noStrike" cap="none" dirty="0">
                <a:solidFill>
                  <a:schemeClr val="dk1"/>
                </a:solidFill>
                <a:latin typeface="Arial"/>
                <a:ea typeface="Arial"/>
                <a:cs typeface="Arial"/>
                <a:sym typeface="Arial"/>
              </a:rPr>
              <a:t> AI để </a:t>
            </a:r>
            <a:r>
              <a:rPr lang="en-US" sz="1800" b="0" i="0" u="none" strike="noStrike" cap="none" dirty="0" err="1">
                <a:solidFill>
                  <a:schemeClr val="dk1"/>
                </a:solidFill>
                <a:latin typeface="Arial"/>
                <a:ea typeface="Arial"/>
                <a:cs typeface="Arial"/>
                <a:sym typeface="Arial"/>
              </a:rPr>
              <a:t>tối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ưu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hóa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quản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lý</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năng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Hệ</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thống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phát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điện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tận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nhiệt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thải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cũng</a:t>
            </a:r>
            <a:r>
              <a:rPr lang="en-US" sz="1800" b="0" i="0" u="none" strike="noStrike" cap="none" dirty="0">
                <a:solidFill>
                  <a:schemeClr val="dk1"/>
                </a:solidFill>
                <a:latin typeface="Arial"/>
                <a:ea typeface="Arial"/>
                <a:cs typeface="Arial"/>
                <a:sym typeface="Arial"/>
              </a:rPr>
              <a:t> được </a:t>
            </a:r>
            <a:r>
              <a:rPr lang="en-US" sz="1800" b="0" i="0" u="none" strike="noStrike" cap="none" dirty="0" err="1">
                <a:solidFill>
                  <a:schemeClr val="dk1"/>
                </a:solidFill>
                <a:latin typeface="Arial"/>
                <a:ea typeface="Arial"/>
                <a:cs typeface="Arial"/>
                <a:sym typeface="Arial"/>
              </a:rPr>
              <a:t>hỗ</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trợ</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bởi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công </a:t>
            </a:r>
            <a:r>
              <a:rPr lang="en-US" sz="1800" b="0" i="0" u="none" strike="noStrike" cap="none" dirty="0" err="1">
                <a:solidFill>
                  <a:schemeClr val="dk1"/>
                </a:solidFill>
                <a:latin typeface="Arial"/>
                <a:ea typeface="Arial"/>
                <a:cs typeface="Arial"/>
                <a:sym typeface="Arial"/>
              </a:rPr>
              <a:t>cụ</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phân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tích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dữ</a:t>
            </a:r>
            <a:r>
              <a:rPr lang="en-US" sz="1800" b="0" i="0" u="none" strike="noStrike" cap="none" dirty="0">
                <a:solidFill>
                  <a:schemeClr val="dk1"/>
                </a:solidFill>
                <a:latin typeface="Arial"/>
                <a:ea typeface="Arial"/>
                <a:cs typeface="Arial"/>
                <a:sym typeface="Arial"/>
              </a:rPr>
              <a:t> liệu </a:t>
            </a:r>
            <a:r>
              <a:rPr lang="en-US" sz="1800" b="0" i="0" u="none" strike="noStrike" cap="none" dirty="0" err="1">
                <a:solidFill>
                  <a:schemeClr val="dk1"/>
                </a:solidFill>
                <a:latin typeface="Arial"/>
                <a:ea typeface="Arial"/>
                <a:cs typeface="Arial"/>
                <a:sym typeface="Arial"/>
              </a:rPr>
              <a:t>thông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minh</a:t>
            </a:r>
            <a:r>
              <a:rPr lang="en-US" sz="1800" b="0" i="0" u="none" strike="noStrike" cap="none" dirty="0">
                <a:solidFill>
                  <a:schemeClr val="dk1"/>
                </a:solidFill>
                <a:latin typeface="Arial"/>
                <a:ea typeface="Arial"/>
                <a:cs typeface="Arial"/>
                <a:sym typeface="Arial"/>
              </a:rPr>
              <a:t>. </a:t>
            </a:r>
            <a:endParaRPr dirty="0"/>
          </a:p>
          <a:p>
            <a:pPr marL="0" marR="0" lvl="0" indent="-114300" algn="l"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Nghi Sơn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Với</a:t>
            </a:r>
            <a:r>
              <a:rPr lang="en-US" sz="1800" b="0" i="0" u="none" strike="noStrike" cap="none" dirty="0">
                <a:solidFill>
                  <a:schemeClr val="dk1"/>
                </a:solidFill>
                <a:latin typeface="Arial"/>
                <a:ea typeface="Arial"/>
                <a:cs typeface="Arial"/>
                <a:sym typeface="Arial"/>
              </a:rPr>
              <a:t> công </a:t>
            </a:r>
            <a:r>
              <a:rPr lang="en-US" sz="1800" b="0" i="0" u="none" strike="noStrike" cap="none" dirty="0" err="1">
                <a:solidFill>
                  <a:schemeClr val="dk1"/>
                </a:solidFill>
                <a:latin typeface="Arial"/>
                <a:ea typeface="Arial"/>
                <a:cs typeface="Arial"/>
                <a:sym typeface="Arial"/>
              </a:rPr>
              <a:t>nghệ</a:t>
            </a:r>
            <a:r>
              <a:rPr lang="en-US" sz="1800" b="0" i="0" u="none" strike="noStrike" cap="none" dirty="0">
                <a:solidFill>
                  <a:schemeClr val="dk1"/>
                </a:solidFill>
                <a:latin typeface="Arial"/>
                <a:ea typeface="Arial"/>
                <a:cs typeface="Arial"/>
                <a:sym typeface="Arial"/>
              </a:rPr>
              <a:t> Nhật </a:t>
            </a:r>
            <a:r>
              <a:rPr lang="en-US" sz="1800" b="0" i="0" u="none" strike="noStrike" cap="none" dirty="0" err="1">
                <a:solidFill>
                  <a:schemeClr val="dk1"/>
                </a:solidFill>
                <a:latin typeface="Arial"/>
                <a:ea typeface="Arial"/>
                <a:cs typeface="Arial"/>
                <a:sym typeface="Arial"/>
              </a:rPr>
              <a:t>Bản</a:t>
            </a:r>
            <a:r>
              <a:rPr lang="en-US" sz="1800" b="0" i="0" u="none" strike="noStrike" cap="none" dirty="0">
                <a:solidFill>
                  <a:schemeClr val="dk1"/>
                </a:solidFill>
                <a:latin typeface="Arial"/>
                <a:ea typeface="Arial"/>
                <a:cs typeface="Arial"/>
                <a:sym typeface="Arial"/>
              </a:rPr>
              <a:t>, nhà </a:t>
            </a:r>
            <a:r>
              <a:rPr lang="en-US" sz="1800" b="0" i="0" u="none" strike="noStrike" cap="none" dirty="0" err="1">
                <a:solidFill>
                  <a:schemeClr val="dk1"/>
                </a:solidFill>
                <a:latin typeface="Arial"/>
                <a:ea typeface="Arial"/>
                <a:cs typeface="Arial"/>
                <a:sym typeface="Arial"/>
              </a:rPr>
              <a:t>máy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sử</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hệ</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thống</a:t>
            </a:r>
            <a:r>
              <a:rPr lang="en-US" sz="1800" b="0" i="0" u="none" strike="noStrike" cap="none" dirty="0">
                <a:solidFill>
                  <a:schemeClr val="dk1"/>
                </a:solidFill>
                <a:latin typeface="Arial"/>
                <a:ea typeface="Arial"/>
                <a:cs typeface="Arial"/>
                <a:sym typeface="Arial"/>
              </a:rPr>
              <a:t> điều </a:t>
            </a:r>
            <a:r>
              <a:rPr lang="en-US" sz="1800" b="0" i="0" u="none" strike="noStrike" cap="none" dirty="0" err="1">
                <a:solidFill>
                  <a:schemeClr val="dk1"/>
                </a:solidFill>
                <a:latin typeface="Arial"/>
                <a:ea typeface="Arial"/>
                <a:cs typeface="Arial"/>
                <a:sym typeface="Arial"/>
              </a:rPr>
              <a:t>khiển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thông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minh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có</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thể</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tích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hợp</a:t>
            </a:r>
            <a:r>
              <a:rPr lang="en-US" sz="1800" b="0" i="0" u="none" strike="noStrike" cap="none" dirty="0">
                <a:solidFill>
                  <a:schemeClr val="dk1"/>
                </a:solidFill>
                <a:latin typeface="Arial"/>
                <a:ea typeface="Arial"/>
                <a:cs typeface="Arial"/>
                <a:sym typeface="Arial"/>
              </a:rPr>
              <a:t> AI để </a:t>
            </a:r>
            <a:r>
              <a:rPr lang="en-US" sz="1800" b="0" i="0" u="none" strike="noStrike" cap="none" dirty="0" err="1">
                <a:solidFill>
                  <a:schemeClr val="dk1"/>
                </a:solidFill>
                <a:latin typeface="Arial"/>
                <a:ea typeface="Arial"/>
                <a:cs typeface="Arial"/>
                <a:sym typeface="Arial"/>
              </a:rPr>
              <a:t>giảm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tiêu</a:t>
            </a:r>
            <a:r>
              <a:rPr lang="en-US" sz="1800" b="0" i="0" u="none" strike="noStrike" cap="none" dirty="0">
                <a:solidFill>
                  <a:schemeClr val="dk1"/>
                </a:solidFill>
                <a:latin typeface="Arial"/>
                <a:ea typeface="Arial"/>
                <a:cs typeface="Arial"/>
                <a:sym typeface="Arial"/>
              </a:rPr>
              <a:t> hao </a:t>
            </a:r>
            <a:r>
              <a:rPr lang="en-US" sz="1800" b="0" i="0" u="none" strike="noStrike" cap="none" dirty="0" err="1">
                <a:solidFill>
                  <a:schemeClr val="dk1"/>
                </a:solidFill>
                <a:latin typeface="Arial"/>
                <a:ea typeface="Arial"/>
                <a:cs typeface="Arial"/>
                <a:sym typeface="Arial"/>
              </a:rPr>
              <a:t>năng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xuống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mức</a:t>
            </a:r>
            <a:r>
              <a:rPr lang="en-US" sz="1800" b="0" i="0" u="none" strike="noStrike" cap="none" dirty="0">
                <a:solidFill>
                  <a:schemeClr val="dk1"/>
                </a:solidFill>
                <a:latin typeface="Arial"/>
                <a:ea typeface="Arial"/>
                <a:cs typeface="Arial"/>
                <a:sym typeface="Arial"/>
              </a:rPr>
              <a:t> 730-750 kcal/kg clinker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tối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ưu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hóa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vận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hành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lò</a:t>
            </a:r>
            <a:r>
              <a:rPr lang="en-US" sz="1800" b="0" i="0" u="none" strike="noStrike" cap="none" dirty="0">
                <a:solidFill>
                  <a:schemeClr val="dk1"/>
                </a:solidFill>
                <a:latin typeface="Arial"/>
                <a:ea typeface="Arial"/>
                <a:cs typeface="Arial"/>
                <a:sym typeface="Arial"/>
              </a:rPr>
              <a:t> quay. </a:t>
            </a:r>
            <a:endParaRPr dirty="0"/>
          </a:p>
          <a:p>
            <a:pPr marL="0" marR="0" lvl="0" indent="-114300" algn="l" rtl="0">
              <a:lnSpc>
                <a:spcPct val="100000"/>
              </a:lnSpc>
              <a:spcBef>
                <a:spcPts val="0"/>
              </a:spcBef>
              <a:spcAft>
                <a:spcPts val="0"/>
              </a:spcAft>
              <a:buClr>
                <a:schemeClr val="dk1"/>
              </a:buClr>
              <a:buSzPts val="1800"/>
              <a:buFont typeface="Arial"/>
              <a:buChar char="•"/>
            </a:pPr>
            <a:r>
              <a:rPr lang="en-US" sz="1800" b="1" i="0" u="none" strike="noStrike" cap="none" dirty="0">
                <a:solidFill>
                  <a:schemeClr val="dk1"/>
                </a:solidFill>
                <a:latin typeface="Arial"/>
                <a:ea typeface="Arial"/>
                <a:cs typeface="Arial"/>
                <a:sym typeface="Arial"/>
              </a:rPr>
              <a:t>Xi </a:t>
            </a:r>
            <a:r>
              <a:rPr lang="en-US" sz="1800" b="1" i="0" u="none" strike="noStrike" cap="none" dirty="0" err="1">
                <a:solidFill>
                  <a:schemeClr val="dk1"/>
                </a:solidFill>
                <a:latin typeface="Arial"/>
                <a:ea typeface="Arial"/>
                <a:cs typeface="Arial"/>
                <a:sym typeface="Arial"/>
              </a:rPr>
              <a:t>măng</a:t>
            </a:r>
            <a:r>
              <a:rPr lang="en-US" sz="1800" b="1" i="0" u="none" strike="noStrike" cap="none" dirty="0">
                <a:solidFill>
                  <a:schemeClr val="dk1"/>
                </a:solidFill>
                <a:latin typeface="Arial"/>
                <a:ea typeface="Arial"/>
                <a:cs typeface="Arial"/>
                <a:sym typeface="Arial"/>
              </a:rPr>
              <a:t> The </a:t>
            </a:r>
            <a:r>
              <a:rPr lang="en-US" sz="1800" b="1" i="0" u="none" strike="noStrike" cap="none" dirty="0" err="1">
                <a:solidFill>
                  <a:schemeClr val="dk1"/>
                </a:solidFill>
                <a:latin typeface="Arial"/>
                <a:ea typeface="Arial"/>
                <a:cs typeface="Arial"/>
                <a:sym typeface="Arial"/>
              </a:rPr>
              <a:t>Vissai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Tập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đoàn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này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đang</a:t>
            </a:r>
            <a:r>
              <a:rPr lang="en-US" sz="1800" b="0" i="0" u="none" strike="noStrike" cap="none" dirty="0">
                <a:solidFill>
                  <a:schemeClr val="dk1"/>
                </a:solidFill>
                <a:latin typeface="Arial"/>
                <a:ea typeface="Arial"/>
                <a:cs typeface="Arial"/>
                <a:sym typeface="Arial"/>
              </a:rPr>
              <a:t> đầu </a:t>
            </a:r>
            <a:r>
              <a:rPr lang="en-US" sz="1800" b="0" i="0" u="none" strike="noStrike" cap="none" dirty="0" err="1">
                <a:solidFill>
                  <a:schemeClr val="dk1"/>
                </a:solidFill>
                <a:latin typeface="Arial"/>
                <a:ea typeface="Arial"/>
                <a:cs typeface="Arial"/>
                <a:sym typeface="Arial"/>
              </a:rPr>
              <a:t>tư</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vào</a:t>
            </a:r>
            <a:r>
              <a:rPr lang="en-US" sz="1800" b="0" i="0" u="none" strike="noStrike" cap="none" dirty="0">
                <a:solidFill>
                  <a:schemeClr val="dk1"/>
                </a:solidFill>
                <a:latin typeface="Arial"/>
                <a:ea typeface="Arial"/>
                <a:cs typeface="Arial"/>
                <a:sym typeface="Arial"/>
              </a:rPr>
              <a:t> công </a:t>
            </a:r>
            <a:r>
              <a:rPr lang="en-US" sz="1800" b="0" i="0" u="none" strike="noStrike" cap="none" dirty="0" err="1">
                <a:solidFill>
                  <a:schemeClr val="dk1"/>
                </a:solidFill>
                <a:latin typeface="Arial"/>
                <a:ea typeface="Arial"/>
                <a:cs typeface="Arial"/>
                <a:sym typeface="Arial"/>
              </a:rPr>
              <a:t>nghệ</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hiện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đại</a:t>
            </a:r>
            <a:r>
              <a:rPr lang="en-US" sz="1800" b="0" i="0" u="none" strike="noStrike" cap="none" dirty="0">
                <a:solidFill>
                  <a:schemeClr val="dk1"/>
                </a:solidFill>
                <a:latin typeface="Arial"/>
                <a:ea typeface="Arial"/>
                <a:cs typeface="Arial"/>
                <a:sym typeface="Arial"/>
              </a:rPr>
              <a:t>, bao </a:t>
            </a:r>
            <a:r>
              <a:rPr lang="en-US" sz="1800" b="0" i="0" u="none" strike="noStrike" cap="none" dirty="0" err="1">
                <a:solidFill>
                  <a:schemeClr val="dk1"/>
                </a:solidFill>
                <a:latin typeface="Arial"/>
                <a:ea typeface="Arial"/>
                <a:cs typeface="Arial"/>
                <a:sym typeface="Arial"/>
              </a:rPr>
              <a:t>gồm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giải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tự</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động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hóa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và</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phân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tích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dữ</a:t>
            </a:r>
            <a:r>
              <a:rPr lang="en-US" sz="1800" b="0" i="0" u="none" strike="noStrike" cap="none" dirty="0">
                <a:solidFill>
                  <a:schemeClr val="dk1"/>
                </a:solidFill>
                <a:latin typeface="Arial"/>
                <a:ea typeface="Arial"/>
                <a:cs typeface="Arial"/>
                <a:sym typeface="Arial"/>
              </a:rPr>
              <a:t> liệu, </a:t>
            </a:r>
            <a:r>
              <a:rPr lang="en-US" sz="1800" b="0" i="0" u="none" strike="noStrike" cap="none" dirty="0" err="1">
                <a:solidFill>
                  <a:schemeClr val="dk1"/>
                </a:solidFill>
                <a:latin typeface="Arial"/>
                <a:ea typeface="Arial"/>
                <a:cs typeface="Arial"/>
                <a:sym typeface="Arial"/>
              </a:rPr>
              <a:t>có</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thể</a:t>
            </a:r>
            <a:r>
              <a:rPr lang="en-US" sz="1800" b="0" i="0" u="none" strike="noStrike" cap="none" dirty="0">
                <a:solidFill>
                  <a:schemeClr val="dk1"/>
                </a:solidFill>
                <a:latin typeface="Arial"/>
                <a:ea typeface="Arial"/>
                <a:cs typeface="Arial"/>
                <a:sym typeface="Arial"/>
              </a:rPr>
              <a:t> là </a:t>
            </a:r>
            <a:r>
              <a:rPr lang="en-US" sz="1800" b="0" i="0" u="none" strike="noStrike" cap="none" dirty="0" err="1">
                <a:solidFill>
                  <a:schemeClr val="dk1"/>
                </a:solidFill>
                <a:latin typeface="Arial"/>
                <a:ea typeface="Arial"/>
                <a:cs typeface="Arial"/>
                <a:sym typeface="Arial"/>
              </a:rPr>
              <a:t>nền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tảng</a:t>
            </a:r>
            <a:r>
              <a:rPr lang="en-US" sz="1800" b="0" i="0" u="none" strike="noStrike" cap="none" dirty="0">
                <a:solidFill>
                  <a:schemeClr val="dk1"/>
                </a:solidFill>
                <a:latin typeface="Arial"/>
                <a:ea typeface="Arial"/>
                <a:cs typeface="Arial"/>
                <a:sym typeface="Arial"/>
              </a:rPr>
              <a:t> để </a:t>
            </a:r>
            <a:r>
              <a:rPr lang="en-US" sz="1800" b="0" i="0" u="none" strike="noStrike" cap="none" dirty="0" err="1">
                <a:solidFill>
                  <a:schemeClr val="dk1"/>
                </a:solidFill>
                <a:latin typeface="Arial"/>
                <a:ea typeface="Arial"/>
                <a:cs typeface="Arial"/>
                <a:sym typeface="Arial"/>
              </a:rPr>
              <a:t>triển</a:t>
            </a:r>
            <a:r>
              <a:rPr lang="en-US" sz="1800" b="0" i="0" u="none" strike="noStrike" cap="none" dirty="0">
                <a:solidFill>
                  <a:schemeClr val="dk1"/>
                </a:solidFill>
                <a:latin typeface="Arial"/>
                <a:ea typeface="Arial"/>
                <a:cs typeface="Arial"/>
                <a:sym typeface="Arial"/>
              </a:rPr>
              <a:t> khai AI trong </a:t>
            </a:r>
            <a:r>
              <a:rPr lang="en-US" sz="1800" b="0" i="0" u="none" strike="noStrike" cap="none" dirty="0" err="1">
                <a:solidFill>
                  <a:schemeClr val="dk1"/>
                </a:solidFill>
                <a:latin typeface="Arial"/>
                <a:ea typeface="Arial"/>
                <a:cs typeface="Arial"/>
                <a:sym typeface="Arial"/>
              </a:rPr>
              <a:t>tương</a:t>
            </a:r>
            <a:r>
              <a:rPr lang="en-US" sz="1800" b="0" i="0" u="none" strike="noStrike" cap="none" dirty="0">
                <a:solidFill>
                  <a:schemeClr val="dk1"/>
                </a:solidFill>
                <a:latin typeface="Arial"/>
                <a:ea typeface="Arial"/>
                <a:cs typeface="Arial"/>
                <a:sym typeface="Arial"/>
              </a:rPr>
              <a:t> lai </a:t>
            </a:r>
            <a:r>
              <a:rPr lang="en-US" sz="1800" b="0" i="0" u="none" strike="noStrike" cap="none" dirty="0" err="1">
                <a:solidFill>
                  <a:schemeClr val="dk1"/>
                </a:solidFill>
                <a:latin typeface="Arial"/>
                <a:ea typeface="Arial"/>
                <a:cs typeface="Arial"/>
                <a:sym typeface="Arial"/>
              </a:rPr>
              <a:t>gần</a:t>
            </a:r>
            <a:r>
              <a:rPr lang="en-US" sz="1800" b="0" i="0" u="none" strike="noStrike" cap="none" dirty="0">
                <a:solidFill>
                  <a:schemeClr val="dk1"/>
                </a:solidFill>
                <a:latin typeface="Arial"/>
                <a:ea typeface="Arial"/>
                <a:cs typeface="Arial"/>
                <a:sym typeface="Arial"/>
              </a:rPr>
              <a:t>.</a:t>
            </a:r>
            <a:endParaRPr dirty="0"/>
          </a:p>
        </p:txBody>
      </p:sp>
      <p:pic>
        <p:nvPicPr>
          <p:cNvPr id="604" name="Google Shape;604;p23"/>
          <p:cNvPicPr preferRelativeResize="0"/>
          <p:nvPr/>
        </p:nvPicPr>
        <p:blipFill rotWithShape="1">
          <a:blip r:embed="rId3">
            <a:alphaModFix/>
          </a:blip>
          <a:srcRect/>
          <a:stretch/>
        </p:blipFill>
        <p:spPr>
          <a:xfrm>
            <a:off x="7256738" y="2333957"/>
            <a:ext cx="4414123" cy="318339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24"/>
          <p:cNvSpPr txBox="1"/>
          <p:nvPr/>
        </p:nvSpPr>
        <p:spPr>
          <a:xfrm>
            <a:off x="566686" y="615668"/>
            <a:ext cx="4544722" cy="168508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27176"/>
                </a:solidFill>
                <a:latin typeface="Arial"/>
                <a:ea typeface="Arial"/>
                <a:cs typeface="Arial"/>
                <a:sym typeface="Arial"/>
              </a:rPr>
              <a:t>4. Tự động hóa và điều khiển trung tâm</a:t>
            </a:r>
            <a:endParaRPr/>
          </a:p>
        </p:txBody>
      </p:sp>
      <p:sp>
        <p:nvSpPr>
          <p:cNvPr id="610" name="Google Shape;610;p24"/>
          <p:cNvSpPr/>
          <p:nvPr/>
        </p:nvSpPr>
        <p:spPr>
          <a:xfrm>
            <a:off x="6563678" y="1340645"/>
            <a:ext cx="7556421" cy="1417558"/>
          </a:xfrm>
          <a:prstGeom prst="rect">
            <a:avLst/>
          </a:prstGeom>
          <a:noFill/>
          <a:ln>
            <a:noFill/>
          </a:ln>
        </p:spPr>
        <p:txBody>
          <a:bodyPr spcFirstLastPara="1" wrap="square" lIns="0" tIns="0" rIns="0" bIns="0" anchor="t" anchorCtr="0">
            <a:noAutofit/>
          </a:bodyPr>
          <a:lstStyle/>
          <a:p>
            <a:pPr marL="0" marR="0" lvl="0" indent="0" algn="l" rtl="0">
              <a:lnSpc>
                <a:spcPct val="124719"/>
              </a:lnSpc>
              <a:spcBef>
                <a:spcPts val="0"/>
              </a:spcBef>
              <a:spcAft>
                <a:spcPts val="0"/>
              </a:spcAft>
              <a:buClr>
                <a:srgbClr val="000000"/>
              </a:buClr>
              <a:buSzPts val="4450"/>
              <a:buFont typeface="Arial"/>
              <a:buNone/>
            </a:pPr>
            <a:endParaRPr sz="4450" b="0" i="0" u="none" strike="noStrike" cap="none">
              <a:solidFill>
                <a:srgbClr val="000000"/>
              </a:solidFill>
              <a:latin typeface="Arial"/>
              <a:ea typeface="Arial"/>
              <a:cs typeface="Arial"/>
              <a:sym typeface="Arial"/>
            </a:endParaRPr>
          </a:p>
        </p:txBody>
      </p:sp>
      <p:sp>
        <p:nvSpPr>
          <p:cNvPr id="611" name="Google Shape;611;p24"/>
          <p:cNvSpPr txBox="1"/>
          <p:nvPr/>
        </p:nvSpPr>
        <p:spPr>
          <a:xfrm>
            <a:off x="4858586" y="1171635"/>
            <a:ext cx="7241974" cy="5686365"/>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US" sz="1800" b="1" i="0" u="none" strike="noStrike" cap="none" dirty="0">
                <a:solidFill>
                  <a:srgbClr val="000000"/>
                </a:solidFill>
                <a:latin typeface="Arial"/>
                <a:ea typeface="Arial"/>
                <a:cs typeface="Arial"/>
                <a:sym typeface="Arial"/>
              </a:rPr>
              <a:t>Công </a:t>
            </a:r>
            <a:r>
              <a:rPr lang="en-US" sz="1800" b="1" i="0" u="none" strike="noStrike" cap="none" dirty="0" err="1">
                <a:solidFill>
                  <a:srgbClr val="000000"/>
                </a:solidFill>
                <a:latin typeface="Arial"/>
                <a:ea typeface="Arial"/>
                <a:cs typeface="Arial"/>
                <a:sym typeface="Arial"/>
              </a:rPr>
              <a:t>nghệ</a:t>
            </a:r>
            <a:r>
              <a:rPr lang="en-US" sz="1800" b="1" i="0" u="none" strike="noStrike" cap="none" dirty="0">
                <a:solidFill>
                  <a:srgbClr val="000000"/>
                </a:solidFill>
                <a:latin typeface="Arial"/>
                <a:ea typeface="Arial"/>
                <a:cs typeface="Arial"/>
                <a:sym typeface="Arial"/>
              </a:rPr>
              <a:t> AI </a:t>
            </a:r>
            <a:r>
              <a:rPr lang="en-US" sz="1800" b="1" i="0" u="none" strike="noStrike" cap="none" dirty="0" err="1">
                <a:solidFill>
                  <a:srgbClr val="000000"/>
                </a:solidFill>
                <a:latin typeface="Arial"/>
                <a:ea typeface="Arial"/>
                <a:cs typeface="Arial"/>
                <a:sym typeface="Arial"/>
              </a:rPr>
              <a:t>phổ</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biến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trong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nhà</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máy</a:t>
            </a:r>
            <a:r>
              <a:rPr lang="en-US" sz="1800" b="1" i="0" u="none" strike="noStrike" cap="none" dirty="0">
                <a:solidFill>
                  <a:srgbClr val="000000"/>
                </a:solidFill>
                <a:latin typeface="Arial"/>
                <a:ea typeface="Arial"/>
                <a:cs typeface="Arial"/>
                <a:sym typeface="Arial"/>
              </a:rPr>
              <a:t> xi </a:t>
            </a:r>
            <a:r>
              <a:rPr lang="en-US" sz="1800" b="1" i="0" u="none" strike="noStrike" cap="none" dirty="0" err="1">
                <a:solidFill>
                  <a:srgbClr val="000000"/>
                </a:solidFill>
                <a:latin typeface="Arial"/>
                <a:ea typeface="Arial"/>
                <a:cs typeface="Arial"/>
                <a:sym typeface="Arial"/>
              </a:rPr>
              <a:t>măng</a:t>
            </a:r>
            <a:endParaRPr sz="1800" b="0" i="0" u="none" strike="noStrike" cap="none" dirty="0">
              <a:solidFill>
                <a:srgbClr val="000000"/>
              </a:solidFill>
              <a:latin typeface="Arial"/>
              <a:ea typeface="Arial"/>
              <a:cs typeface="Arial"/>
              <a:sym typeface="Arial"/>
            </a:endParaRPr>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a:solidFill>
                  <a:srgbClr val="000000"/>
                </a:solidFill>
                <a:latin typeface="Arial"/>
                <a:ea typeface="Arial"/>
                <a:cs typeface="Arial"/>
                <a:sym typeface="Arial"/>
              </a:rPr>
              <a:t>Học </a:t>
            </a:r>
            <a:r>
              <a:rPr lang="en-US" sz="1800" b="1" i="0" u="none" strike="noStrike" cap="none" dirty="0" err="1">
                <a:solidFill>
                  <a:srgbClr val="000000"/>
                </a:solidFill>
                <a:latin typeface="Arial"/>
                <a:ea typeface="Arial"/>
                <a:cs typeface="Arial"/>
                <a:sym typeface="Arial"/>
              </a:rPr>
              <a:t>máy</a:t>
            </a:r>
            <a:r>
              <a:rPr lang="en-US" sz="1800" b="1" i="0" u="none" strike="noStrike" cap="none" dirty="0">
                <a:solidFill>
                  <a:srgbClr val="000000"/>
                </a:solidFill>
                <a:latin typeface="Arial"/>
                <a:ea typeface="Arial"/>
                <a:cs typeface="Arial"/>
                <a:sym typeface="Arial"/>
              </a:rPr>
              <a:t> (Machine Learning - ML)</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thuật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toán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như</a:t>
            </a:r>
            <a:r>
              <a:rPr lang="en-US" sz="1800" b="0" i="0" u="none" strike="noStrike" cap="none" dirty="0">
                <a:solidFill>
                  <a:srgbClr val="000000"/>
                </a:solidFill>
                <a:latin typeface="Arial"/>
                <a:ea typeface="Arial"/>
                <a:cs typeface="Arial"/>
                <a:sym typeface="Arial"/>
              </a:rPr>
              <a:t> Gradient Boosting, Neural Networks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dự</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đoán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lượng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phẩm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hoặc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ưu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hóa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trình</a:t>
            </a:r>
            <a:r>
              <a:rPr lang="en-US" sz="1800" b="0" i="0" u="none" strike="noStrike" cap="none" dirty="0">
                <a:solidFill>
                  <a:srgbClr val="000000"/>
                </a:solidFill>
                <a:latin typeface="Arial"/>
                <a:ea typeface="Arial"/>
                <a:cs typeface="Arial"/>
                <a:sym typeface="Arial"/>
              </a:rPr>
              <a:t>.</a:t>
            </a:r>
            <a:endParaRPr dirty="0"/>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Mạng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nơ-ron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nhân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tạo</a:t>
            </a:r>
            <a:r>
              <a:rPr lang="en-US" sz="1800" b="1" i="0" u="none" strike="noStrike" cap="none" dirty="0">
                <a:solidFill>
                  <a:srgbClr val="000000"/>
                </a:solidFill>
                <a:latin typeface="Arial"/>
                <a:ea typeface="Arial"/>
                <a:cs typeface="Arial"/>
                <a:sym typeface="Arial"/>
              </a:rPr>
              <a:t> (Artificial Neural Networks - ANN)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Được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mô</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phỏng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quá</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trình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phức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tạp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như</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nung</a:t>
            </a:r>
            <a:r>
              <a:rPr lang="en-US" sz="1800" b="0" i="0" u="none" strike="noStrike" cap="none" dirty="0">
                <a:solidFill>
                  <a:srgbClr val="000000"/>
                </a:solidFill>
                <a:latin typeface="Arial"/>
                <a:ea typeface="Arial"/>
                <a:cs typeface="Arial"/>
                <a:sym typeface="Arial"/>
              </a:rPr>
              <a:t> clinker </a:t>
            </a:r>
            <a:r>
              <a:rPr lang="en-US" sz="1800" b="0" i="0" u="none" strike="noStrike" cap="none" dirty="0" err="1">
                <a:solidFill>
                  <a:srgbClr val="000000"/>
                </a:solidFill>
                <a:latin typeface="Arial"/>
                <a:ea typeface="Arial"/>
                <a:cs typeface="Arial"/>
                <a:sym typeface="Arial"/>
              </a:rPr>
              <a:t>hoặc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nghiền</a:t>
            </a:r>
            <a:r>
              <a:rPr lang="en-US" sz="1800" b="0" i="0" u="none" strike="noStrike" cap="none" dirty="0">
                <a:solidFill>
                  <a:srgbClr val="000000"/>
                </a:solidFill>
                <a:latin typeface="Arial"/>
                <a:ea typeface="Arial"/>
                <a:cs typeface="Arial"/>
                <a:sym typeface="Arial"/>
              </a:rPr>
              <a:t> xi </a:t>
            </a:r>
            <a:r>
              <a:rPr lang="en-US" sz="1800" b="0" i="0" u="none" strike="noStrike" cap="none" dirty="0" err="1">
                <a:solidFill>
                  <a:srgbClr val="000000"/>
                </a:solidFill>
                <a:latin typeface="Arial"/>
                <a:ea typeface="Arial"/>
                <a:cs typeface="Arial"/>
                <a:sym typeface="Arial"/>
              </a:rPr>
              <a:t>măng</a:t>
            </a:r>
            <a:r>
              <a:rPr lang="en-US" sz="1800" b="0" i="0" u="none" strike="noStrike" cap="none" dirty="0">
                <a:solidFill>
                  <a:srgbClr val="000000"/>
                </a:solidFill>
                <a:latin typeface="Arial"/>
                <a:ea typeface="Arial"/>
                <a:cs typeface="Arial"/>
                <a:sym typeface="Arial"/>
              </a:rPr>
              <a:t>.</a:t>
            </a:r>
            <a:endParaRPr dirty="0"/>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err="1">
                <a:solidFill>
                  <a:srgbClr val="000000"/>
                </a:solidFill>
                <a:latin typeface="Arial"/>
                <a:ea typeface="Arial"/>
                <a:cs typeface="Arial"/>
                <a:sym typeface="Arial"/>
              </a:rPr>
              <a:t>Hệ</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thống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điều</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khiển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tiên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tiến</a:t>
            </a:r>
            <a:r>
              <a:rPr lang="en-US" sz="1800" b="1" i="0" u="none" strike="noStrike" cap="none" dirty="0">
                <a:solidFill>
                  <a:srgbClr val="000000"/>
                </a:solidFill>
                <a:latin typeface="Arial"/>
                <a:ea typeface="Arial"/>
                <a:cs typeface="Arial"/>
                <a:sym typeface="Arial"/>
              </a:rPr>
              <a:t> (Advanced Process Control - APC)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hợp</a:t>
            </a:r>
            <a:r>
              <a:rPr lang="en-US" sz="1800" b="0" i="0" u="none" strike="noStrike" cap="none" dirty="0">
                <a:solidFill>
                  <a:srgbClr val="000000"/>
                </a:solidFill>
                <a:latin typeface="Arial"/>
                <a:ea typeface="Arial"/>
                <a:cs typeface="Arial"/>
                <a:sym typeface="Arial"/>
              </a:rPr>
              <a:t> AI </a:t>
            </a:r>
            <a:r>
              <a:rPr lang="en-US" sz="1800" b="0" i="0" u="none" strike="noStrike" cap="none" dirty="0" err="1">
                <a:solidFill>
                  <a:srgbClr val="000000"/>
                </a:solidFill>
                <a:latin typeface="Arial"/>
                <a:ea typeface="Arial"/>
                <a:cs typeface="Arial"/>
                <a:sym typeface="Arial"/>
              </a:rPr>
              <a:t>với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điều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khiển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truyền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tự</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động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hóa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quyết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định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vận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hành</a:t>
            </a:r>
            <a:r>
              <a:rPr lang="en-US" sz="1800" b="0" i="0" u="none" strike="noStrike" cap="none" dirty="0">
                <a:solidFill>
                  <a:srgbClr val="000000"/>
                </a:solidFill>
                <a:latin typeface="Arial"/>
                <a:ea typeface="Arial"/>
                <a:cs typeface="Arial"/>
                <a:sym typeface="Arial"/>
              </a:rPr>
              <a:t>.</a:t>
            </a:r>
            <a:endParaRPr dirty="0"/>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a:solidFill>
                  <a:srgbClr val="000000"/>
                </a:solidFill>
                <a:latin typeface="Arial"/>
                <a:ea typeface="Arial"/>
                <a:cs typeface="Arial"/>
                <a:sym typeface="Arial"/>
              </a:rPr>
              <a:t>Internet </a:t>
            </a:r>
            <a:r>
              <a:rPr lang="en-US" sz="1800" b="1" i="0" u="none" strike="noStrike" cap="none" dirty="0" err="1">
                <a:solidFill>
                  <a:srgbClr val="000000"/>
                </a:solidFill>
                <a:latin typeface="Arial"/>
                <a:ea typeface="Arial"/>
                <a:cs typeface="Arial"/>
                <a:sym typeface="Arial"/>
              </a:rPr>
              <a:t>vạn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vật</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công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nghiệp</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IIoT</a:t>
            </a:r>
            <a:r>
              <a:rPr lang="en-US" sz="1800" b="1" i="0" u="none" strike="noStrike" cap="none" dirty="0">
                <a:solidFill>
                  <a:srgbClr val="000000"/>
                </a:solidFill>
                <a:latin typeface="Arial"/>
                <a:ea typeface="Arial"/>
                <a:cs typeface="Arial"/>
                <a:sym typeface="Arial"/>
              </a:rPr>
              <a: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cảm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biến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thiết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bị</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thập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dữ</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liệu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lớn</a:t>
            </a:r>
            <a:r>
              <a:rPr lang="en-US" sz="1800" b="0" i="0" u="none" strike="noStrike" cap="none" dirty="0">
                <a:solidFill>
                  <a:srgbClr val="000000"/>
                </a:solidFill>
                <a:latin typeface="Arial"/>
                <a:ea typeface="Arial"/>
                <a:cs typeface="Arial"/>
                <a:sym typeface="Arial"/>
              </a:rPr>
              <a:t> (Big Data), </a:t>
            </a:r>
            <a:r>
              <a:rPr lang="en-US" sz="1800" b="0" i="0" u="none" strike="noStrike" cap="none" dirty="0" err="1">
                <a:solidFill>
                  <a:srgbClr val="000000"/>
                </a:solidFill>
                <a:latin typeface="Arial"/>
                <a:ea typeface="Arial"/>
                <a:cs typeface="Arial"/>
                <a:sym typeface="Arial"/>
              </a:rPr>
              <a:t>cung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cấp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nền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tảng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cho</a:t>
            </a:r>
            <a:r>
              <a:rPr lang="en-US" sz="1800" b="0" i="0" u="none" strike="noStrike" cap="none" dirty="0">
                <a:solidFill>
                  <a:srgbClr val="000000"/>
                </a:solidFill>
                <a:latin typeface="Arial"/>
                <a:ea typeface="Arial"/>
                <a:cs typeface="Arial"/>
                <a:sym typeface="Arial"/>
              </a:rPr>
              <a:t> AI </a:t>
            </a:r>
            <a:r>
              <a:rPr lang="en-US" sz="1800" b="0" i="0" u="none" strike="noStrike" cap="none" dirty="0" err="1">
                <a:solidFill>
                  <a:srgbClr val="000000"/>
                </a:solidFill>
                <a:latin typeface="Arial"/>
                <a:ea typeface="Arial"/>
                <a:cs typeface="Arial"/>
                <a:sym typeface="Arial"/>
              </a:rPr>
              <a:t>phân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tích</a:t>
            </a:r>
            <a:r>
              <a:rPr lang="en-US" sz="1800" b="0" i="0" u="none" strike="noStrike" cap="none" dirty="0">
                <a:solidFill>
                  <a:srgbClr val="000000"/>
                </a:solidFill>
                <a:latin typeface="Arial"/>
                <a:ea typeface="Arial"/>
                <a:cs typeface="Arial"/>
                <a:sym typeface="Arial"/>
              </a:rPr>
              <a:t>.</a:t>
            </a:r>
            <a:endParaRPr dirty="0"/>
          </a:p>
          <a:p>
            <a:pPr marL="342900" marR="0" lvl="0" indent="-342900" algn="l" rtl="0">
              <a:lnSpc>
                <a:spcPct val="115000"/>
              </a:lnSpc>
              <a:spcBef>
                <a:spcPts val="800"/>
              </a:spcBef>
              <a:spcAft>
                <a:spcPts val="0"/>
              </a:spcAft>
              <a:buClr>
                <a:srgbClr val="000000"/>
              </a:buClr>
              <a:buSzPts val="1000"/>
              <a:buFont typeface="Noto Sans Symbols"/>
              <a:buChar char="∙"/>
            </a:pPr>
            <a:r>
              <a:rPr lang="en-US" sz="1800" b="1" i="0" u="none" strike="noStrike" cap="none" dirty="0">
                <a:solidFill>
                  <a:srgbClr val="000000"/>
                </a:solidFill>
                <a:latin typeface="Arial"/>
                <a:ea typeface="Arial"/>
                <a:cs typeface="Arial"/>
                <a:sym typeface="Arial"/>
              </a:rPr>
              <a:t>Digital Twin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Tạo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mô</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hình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số</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của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quay,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nghiền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hoặc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toàn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bộ</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dây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chuyền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để</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nghiệm</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ưu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hóa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ảnh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hưởng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đến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hoạt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động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thực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tế</a:t>
            </a:r>
            <a:r>
              <a:rPr lang="en-US" sz="1800" b="0" i="0" u="none" strike="noStrike" cap="none" dirty="0">
                <a:solidFill>
                  <a:srgbClr val="000000"/>
                </a:solidFill>
                <a:latin typeface="Arial"/>
                <a:ea typeface="Arial"/>
                <a:cs typeface="Arial"/>
                <a:sym typeface="Arial"/>
              </a:rPr>
              <a:t>.</a:t>
            </a:r>
            <a:endParaRPr dirty="0"/>
          </a:p>
        </p:txBody>
      </p:sp>
      <p:pic>
        <p:nvPicPr>
          <p:cNvPr id="612" name="Google Shape;612;p24"/>
          <p:cNvPicPr preferRelativeResize="0"/>
          <p:nvPr/>
        </p:nvPicPr>
        <p:blipFill rotWithShape="1">
          <a:blip r:embed="rId3">
            <a:alphaModFix/>
          </a:blip>
          <a:srcRect/>
          <a:stretch/>
        </p:blipFill>
        <p:spPr>
          <a:xfrm>
            <a:off x="667610" y="2758203"/>
            <a:ext cx="3652770" cy="251104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25"/>
          <p:cNvSpPr txBox="1"/>
          <p:nvPr/>
        </p:nvSpPr>
        <p:spPr>
          <a:xfrm>
            <a:off x="1042032" y="796073"/>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27176"/>
                </a:solidFill>
                <a:latin typeface="Arial"/>
                <a:ea typeface="Arial"/>
                <a:cs typeface="Arial"/>
                <a:sym typeface="Arial"/>
              </a:rPr>
              <a:t>5. Công nghệ nghiền đứng</a:t>
            </a:r>
            <a:endParaRPr sz="2800" b="1" i="0" u="none" strike="noStrike" cap="none">
              <a:solidFill>
                <a:srgbClr val="327176"/>
              </a:solidFill>
              <a:latin typeface="Arial"/>
              <a:ea typeface="Arial"/>
              <a:cs typeface="Arial"/>
              <a:sym typeface="Arial"/>
            </a:endParaRPr>
          </a:p>
        </p:txBody>
      </p:sp>
      <p:sp>
        <p:nvSpPr>
          <p:cNvPr id="618" name="Google Shape;618;p25"/>
          <p:cNvSpPr/>
          <p:nvPr/>
        </p:nvSpPr>
        <p:spPr>
          <a:xfrm>
            <a:off x="6563678" y="1340645"/>
            <a:ext cx="7556421" cy="1417558"/>
          </a:xfrm>
          <a:prstGeom prst="rect">
            <a:avLst/>
          </a:prstGeom>
          <a:noFill/>
          <a:ln>
            <a:noFill/>
          </a:ln>
        </p:spPr>
        <p:txBody>
          <a:bodyPr spcFirstLastPara="1" wrap="square" lIns="0" tIns="0" rIns="0" bIns="0" anchor="t" anchorCtr="0">
            <a:noAutofit/>
          </a:bodyPr>
          <a:lstStyle/>
          <a:p>
            <a:pPr marL="0" marR="0" lvl="0" indent="0" algn="l" rtl="0">
              <a:lnSpc>
                <a:spcPct val="124719"/>
              </a:lnSpc>
              <a:spcBef>
                <a:spcPts val="0"/>
              </a:spcBef>
              <a:spcAft>
                <a:spcPts val="0"/>
              </a:spcAft>
              <a:buClr>
                <a:srgbClr val="000000"/>
              </a:buClr>
              <a:buSzPts val="4450"/>
              <a:buFont typeface="Arial"/>
              <a:buNone/>
            </a:pPr>
            <a:endParaRPr sz="4450" b="0" i="0" u="none" strike="noStrike" cap="none">
              <a:solidFill>
                <a:srgbClr val="000000"/>
              </a:solidFill>
              <a:latin typeface="Arial"/>
              <a:ea typeface="Arial"/>
              <a:cs typeface="Arial"/>
              <a:sym typeface="Arial"/>
            </a:endParaRPr>
          </a:p>
        </p:txBody>
      </p:sp>
      <p:pic>
        <p:nvPicPr>
          <p:cNvPr id="619" name="Google Shape;619;p25" descr="preencoded.png"/>
          <p:cNvPicPr preferRelativeResize="0"/>
          <p:nvPr/>
        </p:nvPicPr>
        <p:blipFill rotWithShape="1">
          <a:blip r:embed="rId3">
            <a:alphaModFix/>
          </a:blip>
          <a:srcRect/>
          <a:stretch/>
        </p:blipFill>
        <p:spPr>
          <a:xfrm>
            <a:off x="1042032" y="1486972"/>
            <a:ext cx="1134070" cy="1360884"/>
          </a:xfrm>
          <a:prstGeom prst="rect">
            <a:avLst/>
          </a:prstGeom>
          <a:noFill/>
          <a:ln>
            <a:noFill/>
          </a:ln>
        </p:spPr>
      </p:pic>
      <p:sp>
        <p:nvSpPr>
          <p:cNvPr id="620" name="Google Shape;620;p25"/>
          <p:cNvSpPr/>
          <p:nvPr/>
        </p:nvSpPr>
        <p:spPr>
          <a:xfrm>
            <a:off x="2516264" y="1713786"/>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Chuyển Đổi</a:t>
            </a:r>
            <a:endParaRPr sz="2200" b="0" i="0" u="none" strike="noStrike" cap="none">
              <a:solidFill>
                <a:srgbClr val="000000"/>
              </a:solidFill>
              <a:latin typeface="Arial"/>
              <a:ea typeface="Arial"/>
              <a:cs typeface="Arial"/>
              <a:sym typeface="Arial"/>
            </a:endParaRPr>
          </a:p>
        </p:txBody>
      </p:sp>
      <p:sp>
        <p:nvSpPr>
          <p:cNvPr id="621" name="Google Shape;621;p25"/>
          <p:cNvSpPr/>
          <p:nvPr/>
        </p:nvSpPr>
        <p:spPr>
          <a:xfrm>
            <a:off x="2516264" y="2204205"/>
            <a:ext cx="6082189"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Từ máy nghiền bi sang máy nghiền đứng</a:t>
            </a:r>
            <a:endParaRPr sz="1750" b="0" i="0" u="none" strike="noStrike" cap="none">
              <a:solidFill>
                <a:srgbClr val="000000"/>
              </a:solidFill>
              <a:latin typeface="Arial"/>
              <a:ea typeface="Arial"/>
              <a:cs typeface="Arial"/>
              <a:sym typeface="Arial"/>
            </a:endParaRPr>
          </a:p>
        </p:txBody>
      </p:sp>
      <p:pic>
        <p:nvPicPr>
          <p:cNvPr id="622" name="Google Shape;622;p25" descr="preencoded.png"/>
          <p:cNvPicPr preferRelativeResize="0"/>
          <p:nvPr/>
        </p:nvPicPr>
        <p:blipFill rotWithShape="1">
          <a:blip r:embed="rId4">
            <a:alphaModFix/>
          </a:blip>
          <a:srcRect/>
          <a:stretch/>
        </p:blipFill>
        <p:spPr>
          <a:xfrm>
            <a:off x="1042032" y="2847856"/>
            <a:ext cx="1134070" cy="1360884"/>
          </a:xfrm>
          <a:prstGeom prst="rect">
            <a:avLst/>
          </a:prstGeom>
          <a:noFill/>
          <a:ln>
            <a:noFill/>
          </a:ln>
        </p:spPr>
      </p:pic>
      <p:sp>
        <p:nvSpPr>
          <p:cNvPr id="623" name="Google Shape;623;p25"/>
          <p:cNvSpPr/>
          <p:nvPr/>
        </p:nvSpPr>
        <p:spPr>
          <a:xfrm>
            <a:off x="2516264" y="3074670"/>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Ứng Dụng</a:t>
            </a:r>
            <a:endParaRPr sz="2200" b="0" i="0" u="none" strike="noStrike" cap="none">
              <a:solidFill>
                <a:srgbClr val="000000"/>
              </a:solidFill>
              <a:latin typeface="Arial"/>
              <a:ea typeface="Arial"/>
              <a:cs typeface="Arial"/>
              <a:sym typeface="Arial"/>
            </a:endParaRPr>
          </a:p>
        </p:txBody>
      </p:sp>
      <p:sp>
        <p:nvSpPr>
          <p:cNvPr id="624" name="Google Shape;624;p25"/>
          <p:cNvSpPr/>
          <p:nvPr/>
        </p:nvSpPr>
        <p:spPr>
          <a:xfrm>
            <a:off x="2516264" y="3565089"/>
            <a:ext cx="6082189"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Nghiền nguyên liệu thô, than và xi măng</a:t>
            </a:r>
            <a:endParaRPr sz="1750" b="0" i="0" u="none" strike="noStrike" cap="none">
              <a:solidFill>
                <a:srgbClr val="000000"/>
              </a:solidFill>
              <a:latin typeface="Arial"/>
              <a:ea typeface="Arial"/>
              <a:cs typeface="Arial"/>
              <a:sym typeface="Arial"/>
            </a:endParaRPr>
          </a:p>
        </p:txBody>
      </p:sp>
      <p:pic>
        <p:nvPicPr>
          <p:cNvPr id="625" name="Google Shape;625;p25" descr="preencoded.png"/>
          <p:cNvPicPr preferRelativeResize="0"/>
          <p:nvPr/>
        </p:nvPicPr>
        <p:blipFill rotWithShape="1">
          <a:blip r:embed="rId5">
            <a:alphaModFix/>
          </a:blip>
          <a:srcRect/>
          <a:stretch/>
        </p:blipFill>
        <p:spPr>
          <a:xfrm>
            <a:off x="1042032" y="4208741"/>
            <a:ext cx="1134070" cy="1360884"/>
          </a:xfrm>
          <a:prstGeom prst="rect">
            <a:avLst/>
          </a:prstGeom>
          <a:noFill/>
          <a:ln>
            <a:noFill/>
          </a:ln>
        </p:spPr>
      </p:pic>
      <p:sp>
        <p:nvSpPr>
          <p:cNvPr id="626" name="Google Shape;626;p25"/>
          <p:cNvSpPr/>
          <p:nvPr/>
        </p:nvSpPr>
        <p:spPr>
          <a:xfrm>
            <a:off x="2516264" y="4435555"/>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454240"/>
                </a:solidFill>
                <a:latin typeface="Arial"/>
                <a:ea typeface="Arial"/>
                <a:cs typeface="Arial"/>
                <a:sym typeface="Arial"/>
              </a:rPr>
              <a:t>Hiệu Quả</a:t>
            </a:r>
            <a:endParaRPr sz="2200" b="0" i="0" u="none" strike="noStrike" cap="none">
              <a:solidFill>
                <a:srgbClr val="000000"/>
              </a:solidFill>
              <a:latin typeface="Arial"/>
              <a:ea typeface="Arial"/>
              <a:cs typeface="Arial"/>
              <a:sym typeface="Arial"/>
            </a:endParaRPr>
          </a:p>
        </p:txBody>
      </p:sp>
      <p:sp>
        <p:nvSpPr>
          <p:cNvPr id="627" name="Google Shape;627;p25"/>
          <p:cNvSpPr/>
          <p:nvPr/>
        </p:nvSpPr>
        <p:spPr>
          <a:xfrm>
            <a:off x="2516264" y="4925973"/>
            <a:ext cx="6082189"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Tiết kiệm điện năng và tăng hiệu suất nghiền</a:t>
            </a:r>
            <a:endParaRPr sz="1750" b="0" i="0" u="none" strike="noStrike" cap="none">
              <a:solidFill>
                <a:srgbClr val="000000"/>
              </a:solidFill>
              <a:latin typeface="Arial"/>
              <a:ea typeface="Arial"/>
              <a:cs typeface="Arial"/>
              <a:sym typeface="Arial"/>
            </a:endParaRPr>
          </a:p>
        </p:txBody>
      </p:sp>
      <p:sp>
        <p:nvSpPr>
          <p:cNvPr id="628" name="Google Shape;628;p25"/>
          <p:cNvSpPr/>
          <p:nvPr/>
        </p:nvSpPr>
        <p:spPr>
          <a:xfrm>
            <a:off x="7772933" y="2340292"/>
            <a:ext cx="3110032"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454240"/>
                </a:solidFill>
                <a:latin typeface="Arial"/>
                <a:ea typeface="Arial"/>
                <a:cs typeface="Arial"/>
                <a:sym typeface="Arial"/>
              </a:rPr>
              <a:t>Nhiều nhà máy đã chuyển từ máy nghiền bi sang máy nghiền đứng để nghiền nguyên liệu thô, than và xi măng. Công nghệ này tiết kiệm điện năng và tăng hiệu suất nghiền.</a:t>
            </a:r>
            <a:endParaRPr sz="175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26"/>
          <p:cNvSpPr txBox="1"/>
          <p:nvPr/>
        </p:nvSpPr>
        <p:spPr>
          <a:xfrm>
            <a:off x="801088" y="813154"/>
            <a:ext cx="8915364" cy="816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6. Công </a:t>
            </a:r>
            <a:r>
              <a:rPr lang="en-US" sz="2800" b="1" i="0" u="none" strike="noStrike" cap="none" dirty="0" err="1">
                <a:solidFill>
                  <a:srgbClr val="327176"/>
                </a:solidFill>
                <a:latin typeface="Arial"/>
                <a:ea typeface="Arial"/>
                <a:cs typeface="Arial"/>
                <a:sym typeface="Arial"/>
              </a:rPr>
              <a:t>suất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dây</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chuyền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lớn</a:t>
            </a:r>
            <a:endParaRPr sz="2800" b="1" i="0" u="none" strike="noStrike" cap="none" dirty="0">
              <a:solidFill>
                <a:srgbClr val="327176"/>
              </a:solidFill>
              <a:latin typeface="Arial"/>
              <a:ea typeface="Arial"/>
              <a:cs typeface="Arial"/>
              <a:sym typeface="Arial"/>
            </a:endParaRPr>
          </a:p>
        </p:txBody>
      </p:sp>
      <p:sp>
        <p:nvSpPr>
          <p:cNvPr id="634" name="Google Shape;634;p26"/>
          <p:cNvSpPr/>
          <p:nvPr/>
        </p:nvSpPr>
        <p:spPr>
          <a:xfrm>
            <a:off x="6563678" y="1340645"/>
            <a:ext cx="7556421" cy="1417558"/>
          </a:xfrm>
          <a:prstGeom prst="rect">
            <a:avLst/>
          </a:prstGeom>
          <a:noFill/>
          <a:ln>
            <a:noFill/>
          </a:ln>
        </p:spPr>
        <p:txBody>
          <a:bodyPr spcFirstLastPara="1" wrap="square" lIns="0" tIns="0" rIns="0" bIns="0" anchor="t" anchorCtr="0">
            <a:noAutofit/>
          </a:bodyPr>
          <a:lstStyle/>
          <a:p>
            <a:pPr marL="0" marR="0" lvl="0" indent="0" algn="l" rtl="0">
              <a:lnSpc>
                <a:spcPct val="124719"/>
              </a:lnSpc>
              <a:spcBef>
                <a:spcPts val="0"/>
              </a:spcBef>
              <a:spcAft>
                <a:spcPts val="0"/>
              </a:spcAft>
              <a:buClr>
                <a:srgbClr val="000000"/>
              </a:buClr>
              <a:buSzPts val="4450"/>
              <a:buFont typeface="Arial"/>
              <a:buNone/>
            </a:pPr>
            <a:endParaRPr sz="4450" b="0" i="0" u="none" strike="noStrike" cap="none">
              <a:solidFill>
                <a:srgbClr val="000000"/>
              </a:solidFill>
              <a:latin typeface="Arial"/>
              <a:ea typeface="Arial"/>
              <a:cs typeface="Arial"/>
              <a:sym typeface="Arial"/>
            </a:endParaRPr>
          </a:p>
        </p:txBody>
      </p:sp>
      <p:sp>
        <p:nvSpPr>
          <p:cNvPr id="635" name="Google Shape;635;p26"/>
          <p:cNvSpPr/>
          <p:nvPr/>
        </p:nvSpPr>
        <p:spPr>
          <a:xfrm>
            <a:off x="2029539" y="1455714"/>
            <a:ext cx="7686913" cy="686872"/>
          </a:xfrm>
          <a:prstGeom prst="rect">
            <a:avLst/>
          </a:prstGeom>
          <a:noFill/>
          <a:ln>
            <a:noFill/>
          </a:ln>
        </p:spPr>
        <p:txBody>
          <a:bodyPr spcFirstLastPara="1" wrap="square" lIns="0" tIns="0" rIns="0" bIns="0" anchor="t" anchorCtr="0">
            <a:noAutofit/>
          </a:bodyPr>
          <a:lstStyle/>
          <a:p>
            <a:pPr marL="0" marR="0" lvl="0" indent="0" algn="ctr" rtl="0">
              <a:lnSpc>
                <a:spcPct val="135000"/>
              </a:lnSpc>
              <a:spcBef>
                <a:spcPts val="0"/>
              </a:spcBef>
              <a:spcAft>
                <a:spcPts val="0"/>
              </a:spcAft>
              <a:buClr>
                <a:srgbClr val="000000"/>
              </a:buClr>
              <a:buSzPts val="4000"/>
              <a:buFont typeface="Arial"/>
              <a:buNone/>
            </a:pPr>
            <a:r>
              <a:rPr lang="en-US" sz="4000" b="0" i="0" u="none" strike="noStrike" cap="none">
                <a:solidFill>
                  <a:srgbClr val="454240"/>
                </a:solidFill>
                <a:latin typeface="Arial"/>
                <a:ea typeface="Arial"/>
                <a:cs typeface="Arial"/>
                <a:sym typeface="Arial"/>
              </a:rPr>
              <a:t>4.000 - 6.000</a:t>
            </a:r>
            <a:endParaRPr sz="4000" b="0" i="0" u="none" strike="noStrike" cap="none">
              <a:solidFill>
                <a:srgbClr val="000000"/>
              </a:solidFill>
              <a:latin typeface="Arial"/>
              <a:ea typeface="Arial"/>
              <a:cs typeface="Arial"/>
              <a:sym typeface="Arial"/>
            </a:endParaRPr>
          </a:p>
        </p:txBody>
      </p:sp>
      <p:sp>
        <p:nvSpPr>
          <p:cNvPr id="636" name="Google Shape;636;p26"/>
          <p:cNvSpPr/>
          <p:nvPr/>
        </p:nvSpPr>
        <p:spPr>
          <a:xfrm>
            <a:off x="4571881" y="2402737"/>
            <a:ext cx="2602111" cy="325279"/>
          </a:xfrm>
          <a:prstGeom prst="rect">
            <a:avLst/>
          </a:prstGeom>
          <a:noFill/>
          <a:ln>
            <a:noFill/>
          </a:ln>
        </p:spPr>
        <p:txBody>
          <a:bodyPr spcFirstLastPara="1" wrap="square" lIns="0" tIns="0" rIns="0" bIns="0" anchor="t" anchorCtr="0">
            <a:noAutofit/>
          </a:bodyPr>
          <a:lstStyle/>
          <a:p>
            <a:pPr marL="0" marR="0" lvl="0" indent="0" algn="ctr" rtl="0">
              <a:lnSpc>
                <a:spcPct val="127500"/>
              </a:lnSpc>
              <a:spcBef>
                <a:spcPts val="0"/>
              </a:spcBef>
              <a:spcAft>
                <a:spcPts val="0"/>
              </a:spcAft>
              <a:buClr>
                <a:srgbClr val="000000"/>
              </a:buClr>
              <a:buSzPts val="2000"/>
              <a:buFont typeface="Arial"/>
              <a:buNone/>
            </a:pPr>
            <a:r>
              <a:rPr lang="en-US" sz="2000" b="0" i="0" u="none" strike="noStrike" cap="none">
                <a:solidFill>
                  <a:srgbClr val="454240"/>
                </a:solidFill>
                <a:latin typeface="Arial"/>
                <a:ea typeface="Arial"/>
                <a:cs typeface="Arial"/>
                <a:sym typeface="Arial"/>
              </a:rPr>
              <a:t>Tấn Clinker/Ngày</a:t>
            </a:r>
            <a:endParaRPr sz="2000" b="0" i="0" u="none" strike="noStrike" cap="none">
              <a:solidFill>
                <a:srgbClr val="000000"/>
              </a:solidFill>
              <a:latin typeface="Arial"/>
              <a:ea typeface="Arial"/>
              <a:cs typeface="Arial"/>
              <a:sym typeface="Arial"/>
            </a:endParaRPr>
          </a:p>
        </p:txBody>
      </p:sp>
      <p:sp>
        <p:nvSpPr>
          <p:cNvPr id="637" name="Google Shape;637;p26"/>
          <p:cNvSpPr/>
          <p:nvPr/>
        </p:nvSpPr>
        <p:spPr>
          <a:xfrm>
            <a:off x="2029539" y="2852912"/>
            <a:ext cx="7686913" cy="332899"/>
          </a:xfrm>
          <a:prstGeom prst="rect">
            <a:avLst/>
          </a:prstGeom>
          <a:noFill/>
          <a:ln>
            <a:noFill/>
          </a:ln>
        </p:spPr>
        <p:txBody>
          <a:bodyPr spcFirstLastPara="1" wrap="square" lIns="0" tIns="0" rIns="0" bIns="0" anchor="t" anchorCtr="0">
            <a:noAutofit/>
          </a:bodyPr>
          <a:lstStyle/>
          <a:p>
            <a:pPr marL="0" marR="0" lvl="0" indent="0" algn="ctr" rtl="0">
              <a:lnSpc>
                <a:spcPct val="162500"/>
              </a:lnSpc>
              <a:spcBef>
                <a:spcPts val="0"/>
              </a:spcBef>
              <a:spcAft>
                <a:spcPts val="0"/>
              </a:spcAft>
              <a:buClr>
                <a:srgbClr val="000000"/>
              </a:buClr>
              <a:buSzPts val="1600"/>
              <a:buFont typeface="Arial"/>
              <a:buNone/>
            </a:pPr>
            <a:r>
              <a:rPr lang="en-US" sz="1600" b="0" i="0" u="none" strike="noStrike" cap="none">
                <a:solidFill>
                  <a:srgbClr val="454240"/>
                </a:solidFill>
                <a:latin typeface="Arial"/>
                <a:ea typeface="Arial"/>
                <a:cs typeface="Arial"/>
                <a:sym typeface="Arial"/>
              </a:rPr>
              <a:t>Công suất phổ biến</a:t>
            </a:r>
            <a:endParaRPr sz="1600" b="0" i="0" u="none" strike="noStrike" cap="none">
              <a:solidFill>
                <a:srgbClr val="000000"/>
              </a:solidFill>
              <a:latin typeface="Arial"/>
              <a:ea typeface="Arial"/>
              <a:cs typeface="Arial"/>
              <a:sym typeface="Arial"/>
            </a:endParaRPr>
          </a:p>
        </p:txBody>
      </p:sp>
      <p:sp>
        <p:nvSpPr>
          <p:cNvPr id="638" name="Google Shape;638;p26"/>
          <p:cNvSpPr/>
          <p:nvPr/>
        </p:nvSpPr>
        <p:spPr>
          <a:xfrm>
            <a:off x="2252543" y="3419888"/>
            <a:ext cx="7686913" cy="686872"/>
          </a:xfrm>
          <a:prstGeom prst="rect">
            <a:avLst/>
          </a:prstGeom>
          <a:noFill/>
          <a:ln>
            <a:noFill/>
          </a:ln>
        </p:spPr>
        <p:txBody>
          <a:bodyPr spcFirstLastPara="1" wrap="square" lIns="0" tIns="0" rIns="0" bIns="0" anchor="t" anchorCtr="0">
            <a:noAutofit/>
          </a:bodyPr>
          <a:lstStyle/>
          <a:p>
            <a:pPr marL="0" marR="0" lvl="0" indent="0" algn="ctr" rtl="0">
              <a:lnSpc>
                <a:spcPct val="135000"/>
              </a:lnSpc>
              <a:spcBef>
                <a:spcPts val="0"/>
              </a:spcBef>
              <a:spcAft>
                <a:spcPts val="0"/>
              </a:spcAft>
              <a:buClr>
                <a:srgbClr val="000000"/>
              </a:buClr>
              <a:buSzPts val="4000"/>
              <a:buFont typeface="Arial"/>
              <a:buNone/>
            </a:pPr>
            <a:r>
              <a:rPr lang="en-US" sz="4000" b="0" i="0" u="none" strike="noStrike" cap="none">
                <a:solidFill>
                  <a:srgbClr val="454240"/>
                </a:solidFill>
                <a:latin typeface="Arial"/>
                <a:ea typeface="Arial"/>
                <a:cs typeface="Arial"/>
                <a:sym typeface="Arial"/>
              </a:rPr>
              <a:t>Tiêu Chuẩn Quốc Tế</a:t>
            </a:r>
            <a:endParaRPr sz="4000" b="0" i="0" u="none" strike="noStrike" cap="none">
              <a:solidFill>
                <a:srgbClr val="000000"/>
              </a:solidFill>
              <a:latin typeface="Arial"/>
              <a:ea typeface="Arial"/>
              <a:cs typeface="Arial"/>
              <a:sym typeface="Arial"/>
            </a:endParaRPr>
          </a:p>
        </p:txBody>
      </p:sp>
      <p:sp>
        <p:nvSpPr>
          <p:cNvPr id="639" name="Google Shape;639;p26"/>
          <p:cNvSpPr/>
          <p:nvPr/>
        </p:nvSpPr>
        <p:spPr>
          <a:xfrm>
            <a:off x="4571880" y="4340837"/>
            <a:ext cx="2602111" cy="325279"/>
          </a:xfrm>
          <a:prstGeom prst="rect">
            <a:avLst/>
          </a:prstGeom>
          <a:noFill/>
          <a:ln>
            <a:noFill/>
          </a:ln>
        </p:spPr>
        <p:txBody>
          <a:bodyPr spcFirstLastPara="1" wrap="square" lIns="0" tIns="0" rIns="0" bIns="0" anchor="t" anchorCtr="0">
            <a:noAutofit/>
          </a:bodyPr>
          <a:lstStyle/>
          <a:p>
            <a:pPr marL="0" marR="0" lvl="0" indent="0" algn="ctr" rtl="0">
              <a:lnSpc>
                <a:spcPct val="127500"/>
              </a:lnSpc>
              <a:spcBef>
                <a:spcPts val="0"/>
              </a:spcBef>
              <a:spcAft>
                <a:spcPts val="0"/>
              </a:spcAft>
              <a:buClr>
                <a:srgbClr val="000000"/>
              </a:buClr>
              <a:buSzPts val="2000"/>
              <a:buFont typeface="Arial"/>
              <a:buNone/>
            </a:pPr>
            <a:r>
              <a:rPr lang="en-US" sz="2000" b="0" i="0" u="none" strike="noStrike" cap="none">
                <a:solidFill>
                  <a:srgbClr val="454240"/>
                </a:solidFill>
                <a:latin typeface="Arial"/>
                <a:ea typeface="Arial"/>
                <a:cs typeface="Arial"/>
                <a:sym typeface="Arial"/>
              </a:rPr>
              <a:t>Thiết Kế</a:t>
            </a:r>
            <a:endParaRPr sz="2000" b="0" i="0" u="none" strike="noStrike" cap="none">
              <a:solidFill>
                <a:srgbClr val="000000"/>
              </a:solidFill>
              <a:latin typeface="Arial"/>
              <a:ea typeface="Arial"/>
              <a:cs typeface="Arial"/>
              <a:sym typeface="Arial"/>
            </a:endParaRPr>
          </a:p>
        </p:txBody>
      </p:sp>
      <p:sp>
        <p:nvSpPr>
          <p:cNvPr id="640" name="Google Shape;640;p26"/>
          <p:cNvSpPr/>
          <p:nvPr/>
        </p:nvSpPr>
        <p:spPr>
          <a:xfrm>
            <a:off x="2029539" y="4768445"/>
            <a:ext cx="7686913" cy="332899"/>
          </a:xfrm>
          <a:prstGeom prst="rect">
            <a:avLst/>
          </a:prstGeom>
          <a:noFill/>
          <a:ln>
            <a:noFill/>
          </a:ln>
        </p:spPr>
        <p:txBody>
          <a:bodyPr spcFirstLastPara="1" wrap="square" lIns="0" tIns="0" rIns="0" bIns="0" anchor="t" anchorCtr="0">
            <a:noAutofit/>
          </a:bodyPr>
          <a:lstStyle/>
          <a:p>
            <a:pPr marL="0" marR="0" lvl="0" indent="0" algn="ctr" rtl="0">
              <a:lnSpc>
                <a:spcPct val="162500"/>
              </a:lnSpc>
              <a:spcBef>
                <a:spcPts val="0"/>
              </a:spcBef>
              <a:spcAft>
                <a:spcPts val="0"/>
              </a:spcAft>
              <a:buClr>
                <a:srgbClr val="000000"/>
              </a:buClr>
              <a:buSzPts val="1600"/>
              <a:buFont typeface="Arial"/>
              <a:buNone/>
            </a:pPr>
            <a:r>
              <a:rPr lang="en-US" sz="1600" b="0" i="0" u="none" strike="noStrike" cap="none">
                <a:solidFill>
                  <a:srgbClr val="454240"/>
                </a:solidFill>
                <a:latin typeface="Arial"/>
                <a:ea typeface="Arial"/>
                <a:cs typeface="Arial"/>
                <a:sym typeface="Arial"/>
              </a:rPr>
              <a:t>Phù hợp nhu cầu</a:t>
            </a:r>
            <a:endParaRPr sz="1600" b="0" i="0" u="none" strike="noStrike" cap="none">
              <a:solidFill>
                <a:srgbClr val="000000"/>
              </a:solidFill>
              <a:latin typeface="Arial"/>
              <a:ea typeface="Arial"/>
              <a:cs typeface="Arial"/>
              <a:sym typeface="Arial"/>
            </a:endParaRPr>
          </a:p>
        </p:txBody>
      </p:sp>
      <p:sp>
        <p:nvSpPr>
          <p:cNvPr id="641" name="Google Shape;641;p26"/>
          <p:cNvSpPr/>
          <p:nvPr/>
        </p:nvSpPr>
        <p:spPr>
          <a:xfrm>
            <a:off x="2720221" y="5263681"/>
            <a:ext cx="7686913" cy="998696"/>
          </a:xfrm>
          <a:prstGeom prst="rect">
            <a:avLst/>
          </a:prstGeom>
          <a:noFill/>
          <a:ln>
            <a:noFill/>
          </a:ln>
        </p:spPr>
        <p:txBody>
          <a:bodyPr spcFirstLastPara="1" wrap="square" lIns="0" tIns="0" rIns="0" bIns="0" anchor="t" anchorCtr="0">
            <a:noAutofit/>
          </a:bodyPr>
          <a:lstStyle/>
          <a:p>
            <a:pPr marL="0" marR="0" lvl="0" indent="0" algn="l" rtl="0">
              <a:lnSpc>
                <a:spcPct val="162500"/>
              </a:lnSpc>
              <a:spcBef>
                <a:spcPts val="0"/>
              </a:spcBef>
              <a:spcAft>
                <a:spcPts val="0"/>
              </a:spcAft>
              <a:buClr>
                <a:srgbClr val="000000"/>
              </a:buClr>
              <a:buSzPts val="1600"/>
              <a:buFont typeface="Arial"/>
              <a:buNone/>
            </a:pPr>
            <a:r>
              <a:rPr lang="en-US" sz="1600" b="0" i="0" u="none" strike="noStrike" cap="none">
                <a:solidFill>
                  <a:srgbClr val="454240"/>
                </a:solidFill>
                <a:latin typeface="Arial"/>
                <a:ea typeface="Arial"/>
                <a:cs typeface="Arial"/>
                <a:sym typeface="Arial"/>
              </a:rPr>
              <a:t>Các dây chuyền sản xuất hiện đại tại Việt Nam thường có công suất từ 4.000 - 6.000 tấn clinker/ngày, thậm được thiết kế theo tiêu chuẩn quốc tế, phù hợp với nhu cầu tiêu thụ xi măng lớn trong nước và xuất khẩu.</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3"/>
          <p:cNvSpPr txBox="1">
            <a:spLocks noGrp="1"/>
          </p:cNvSpPr>
          <p:nvPr>
            <p:ph type="body" idx="4294967295"/>
          </p:nvPr>
        </p:nvSpPr>
        <p:spPr>
          <a:xfrm>
            <a:off x="609600" y="2220090"/>
            <a:ext cx="10972800" cy="1892367"/>
          </a:xfrm>
          <a:prstGeom prst="rect">
            <a:avLst/>
          </a:prstGeom>
          <a:noFill/>
          <a:ln>
            <a:noFill/>
          </a:ln>
        </p:spPr>
        <p:txBody>
          <a:bodyPr spcFirstLastPara="1" wrap="square" lIns="91425" tIns="91425" rIns="91425" bIns="91425" anchor="t" anchorCtr="0">
            <a:normAutofit/>
          </a:bodyPr>
          <a:lstStyle/>
          <a:p>
            <a:pPr marL="139700" lvl="0" indent="0" algn="l" rtl="0">
              <a:lnSpc>
                <a:spcPct val="150000"/>
              </a:lnSpc>
              <a:spcBef>
                <a:spcPts val="0"/>
              </a:spcBef>
              <a:spcAft>
                <a:spcPts val="0"/>
              </a:spcAft>
              <a:buSzPts val="1400"/>
              <a:buNone/>
            </a:pPr>
            <a:r>
              <a:rPr lang="en-US" sz="2400" b="1" dirty="0">
                <a:solidFill>
                  <a:srgbClr val="327176"/>
                </a:solidFill>
              </a:rPr>
              <a:t>1. Thông tin </a:t>
            </a:r>
            <a:r>
              <a:rPr lang="en-US" sz="2400" b="1" dirty="0" err="1">
                <a:solidFill>
                  <a:srgbClr val="327176"/>
                </a:solidFill>
              </a:rPr>
              <a:t>về</a:t>
            </a:r>
            <a:r>
              <a:rPr lang="en-US" sz="2400" b="1" dirty="0">
                <a:solidFill>
                  <a:srgbClr val="327176"/>
                </a:solidFill>
              </a:rPr>
              <a:t> </a:t>
            </a:r>
            <a:r>
              <a:rPr lang="en-US" sz="2400" b="1" dirty="0" err="1">
                <a:solidFill>
                  <a:srgbClr val="327176"/>
                </a:solidFill>
              </a:rPr>
              <a:t>đặc</a:t>
            </a:r>
            <a:r>
              <a:rPr lang="en-US" sz="2400" b="1" dirty="0">
                <a:solidFill>
                  <a:srgbClr val="327176"/>
                </a:solidFill>
              </a:rPr>
              <a:t> </a:t>
            </a:r>
            <a:r>
              <a:rPr lang="en-US" sz="2400" b="1" dirty="0" err="1">
                <a:solidFill>
                  <a:srgbClr val="327176"/>
                </a:solidFill>
              </a:rPr>
              <a:t>điểm</a:t>
            </a:r>
            <a:r>
              <a:rPr lang="en-US" sz="2400" b="1" dirty="0">
                <a:solidFill>
                  <a:srgbClr val="327176"/>
                </a:solidFill>
              </a:rPr>
              <a:t> </a:t>
            </a:r>
            <a:r>
              <a:rPr lang="en-US" sz="2400" b="1" dirty="0" err="1">
                <a:solidFill>
                  <a:srgbClr val="327176"/>
                </a:solidFill>
              </a:rPr>
              <a:t>dây</a:t>
            </a:r>
            <a:r>
              <a:rPr lang="en-US" sz="2400" b="1" dirty="0">
                <a:solidFill>
                  <a:srgbClr val="327176"/>
                </a:solidFill>
              </a:rPr>
              <a:t> </a:t>
            </a:r>
            <a:r>
              <a:rPr lang="en-US" sz="2400" b="1" dirty="0" err="1">
                <a:solidFill>
                  <a:srgbClr val="327176"/>
                </a:solidFill>
              </a:rPr>
              <a:t>chuyền</a:t>
            </a:r>
            <a:r>
              <a:rPr lang="en-US" sz="2400" b="1" dirty="0">
                <a:solidFill>
                  <a:srgbClr val="327176"/>
                </a:solidFill>
              </a:rPr>
              <a:t> </a:t>
            </a:r>
            <a:r>
              <a:rPr lang="en-US" sz="2400" b="1" dirty="0" err="1">
                <a:solidFill>
                  <a:srgbClr val="327176"/>
                </a:solidFill>
              </a:rPr>
              <a:t>công</a:t>
            </a:r>
            <a:r>
              <a:rPr lang="en-US" sz="2400" b="1" dirty="0">
                <a:solidFill>
                  <a:srgbClr val="327176"/>
                </a:solidFill>
              </a:rPr>
              <a:t> </a:t>
            </a:r>
            <a:r>
              <a:rPr lang="en-US" sz="2400" b="1" dirty="0" err="1">
                <a:solidFill>
                  <a:srgbClr val="327176"/>
                </a:solidFill>
              </a:rPr>
              <a:t>nghệ</a:t>
            </a:r>
            <a:r>
              <a:rPr lang="en-US" sz="2400" b="1" dirty="0">
                <a:solidFill>
                  <a:srgbClr val="327176"/>
                </a:solidFill>
              </a:rPr>
              <a:t> </a:t>
            </a:r>
            <a:r>
              <a:rPr lang="en-US" sz="2400" b="1" dirty="0" err="1">
                <a:solidFill>
                  <a:srgbClr val="327176"/>
                </a:solidFill>
              </a:rPr>
              <a:t>điển</a:t>
            </a:r>
            <a:r>
              <a:rPr lang="en-US" sz="2400" b="1" dirty="0">
                <a:solidFill>
                  <a:srgbClr val="327176"/>
                </a:solidFill>
              </a:rPr>
              <a:t> </a:t>
            </a:r>
            <a:r>
              <a:rPr lang="en-US" sz="2400" b="1" dirty="0" err="1">
                <a:solidFill>
                  <a:srgbClr val="327176"/>
                </a:solidFill>
              </a:rPr>
              <a:t>hình</a:t>
            </a:r>
            <a:endParaRPr sz="2400" dirty="0"/>
          </a:p>
          <a:p>
            <a:pPr marL="139700" lvl="0" indent="0" algn="l" rtl="0">
              <a:lnSpc>
                <a:spcPct val="150000"/>
              </a:lnSpc>
              <a:spcBef>
                <a:spcPts val="0"/>
              </a:spcBef>
              <a:spcAft>
                <a:spcPts val="0"/>
              </a:spcAft>
              <a:buSzPts val="1400"/>
              <a:buNone/>
            </a:pPr>
            <a:r>
              <a:rPr lang="en-US" sz="2400" b="1" dirty="0">
                <a:solidFill>
                  <a:srgbClr val="327176"/>
                </a:solidFill>
              </a:rPr>
              <a:t>2. </a:t>
            </a:r>
            <a:r>
              <a:rPr lang="en-US" sz="2400" b="1" dirty="0" err="1">
                <a:solidFill>
                  <a:srgbClr val="327176"/>
                </a:solidFill>
              </a:rPr>
              <a:t>Một</a:t>
            </a:r>
            <a:r>
              <a:rPr lang="en-US" sz="2400" b="1" dirty="0">
                <a:solidFill>
                  <a:srgbClr val="327176"/>
                </a:solidFill>
              </a:rPr>
              <a:t> </a:t>
            </a:r>
            <a:r>
              <a:rPr lang="en-US" sz="2400" b="1" dirty="0" err="1">
                <a:solidFill>
                  <a:srgbClr val="327176"/>
                </a:solidFill>
              </a:rPr>
              <a:t>số</a:t>
            </a:r>
            <a:r>
              <a:rPr lang="en-US" sz="2400" b="1" dirty="0">
                <a:solidFill>
                  <a:srgbClr val="327176"/>
                </a:solidFill>
              </a:rPr>
              <a:t> </a:t>
            </a:r>
            <a:r>
              <a:rPr lang="en-US" sz="2400" b="1" dirty="0" err="1">
                <a:solidFill>
                  <a:srgbClr val="327176"/>
                </a:solidFill>
              </a:rPr>
              <a:t>đặc</a:t>
            </a:r>
            <a:r>
              <a:rPr lang="en-US" sz="2400" b="1" dirty="0">
                <a:solidFill>
                  <a:srgbClr val="327176"/>
                </a:solidFill>
              </a:rPr>
              <a:t> </a:t>
            </a:r>
            <a:r>
              <a:rPr lang="en-US" sz="2400" b="1" dirty="0" err="1">
                <a:solidFill>
                  <a:srgbClr val="327176"/>
                </a:solidFill>
              </a:rPr>
              <a:t>điểm</a:t>
            </a:r>
            <a:r>
              <a:rPr lang="en-US" sz="2400" b="1" dirty="0">
                <a:solidFill>
                  <a:srgbClr val="327176"/>
                </a:solidFill>
              </a:rPr>
              <a:t> </a:t>
            </a:r>
            <a:r>
              <a:rPr lang="en-US" sz="2400" b="1" dirty="0" err="1">
                <a:solidFill>
                  <a:srgbClr val="327176"/>
                </a:solidFill>
              </a:rPr>
              <a:t>dây</a:t>
            </a:r>
            <a:r>
              <a:rPr lang="en-US" sz="2400" b="1" dirty="0">
                <a:solidFill>
                  <a:srgbClr val="327176"/>
                </a:solidFill>
              </a:rPr>
              <a:t> </a:t>
            </a:r>
            <a:r>
              <a:rPr lang="en-US" sz="2400" b="1" dirty="0" err="1">
                <a:solidFill>
                  <a:srgbClr val="327176"/>
                </a:solidFill>
              </a:rPr>
              <a:t>chuyền</a:t>
            </a:r>
            <a:r>
              <a:rPr lang="en-US" sz="2400" b="1" dirty="0">
                <a:solidFill>
                  <a:srgbClr val="327176"/>
                </a:solidFill>
              </a:rPr>
              <a:t> </a:t>
            </a:r>
            <a:r>
              <a:rPr lang="en-US" sz="2400" b="1" dirty="0" err="1">
                <a:solidFill>
                  <a:srgbClr val="327176"/>
                </a:solidFill>
              </a:rPr>
              <a:t>công</a:t>
            </a:r>
            <a:r>
              <a:rPr lang="en-US" sz="2400" b="1" dirty="0">
                <a:solidFill>
                  <a:srgbClr val="327176"/>
                </a:solidFill>
              </a:rPr>
              <a:t> </a:t>
            </a:r>
            <a:r>
              <a:rPr lang="en-US" sz="2400" b="1" dirty="0" err="1">
                <a:solidFill>
                  <a:srgbClr val="327176"/>
                </a:solidFill>
              </a:rPr>
              <a:t>nghệ</a:t>
            </a:r>
            <a:r>
              <a:rPr lang="en-US" sz="2400" b="1" dirty="0">
                <a:solidFill>
                  <a:srgbClr val="327176"/>
                </a:solidFill>
              </a:rPr>
              <a:t> </a:t>
            </a:r>
            <a:r>
              <a:rPr lang="en-US" sz="2400" b="1" dirty="0" err="1">
                <a:solidFill>
                  <a:srgbClr val="327176"/>
                </a:solidFill>
              </a:rPr>
              <a:t>trong</a:t>
            </a:r>
            <a:r>
              <a:rPr lang="en-US" sz="2400" b="1" dirty="0">
                <a:solidFill>
                  <a:srgbClr val="327176"/>
                </a:solidFill>
              </a:rPr>
              <a:t> </a:t>
            </a:r>
            <a:r>
              <a:rPr lang="en-US" sz="2400" b="1" dirty="0" err="1">
                <a:solidFill>
                  <a:srgbClr val="327176"/>
                </a:solidFill>
              </a:rPr>
              <a:t>dây</a:t>
            </a:r>
            <a:r>
              <a:rPr lang="en-US" sz="2400" b="1" dirty="0">
                <a:solidFill>
                  <a:srgbClr val="327176"/>
                </a:solidFill>
              </a:rPr>
              <a:t> </a:t>
            </a:r>
            <a:r>
              <a:rPr lang="en-US" sz="2400" b="1" dirty="0" err="1">
                <a:solidFill>
                  <a:srgbClr val="327176"/>
                </a:solidFill>
              </a:rPr>
              <a:t>chuyền</a:t>
            </a:r>
            <a:r>
              <a:rPr lang="en-US" sz="2400" b="1" dirty="0">
                <a:solidFill>
                  <a:srgbClr val="327176"/>
                </a:solidFill>
              </a:rPr>
              <a:t> </a:t>
            </a:r>
            <a:r>
              <a:rPr lang="en-US" sz="2400" b="1" dirty="0" err="1">
                <a:solidFill>
                  <a:srgbClr val="327176"/>
                </a:solidFill>
              </a:rPr>
              <a:t>sản</a:t>
            </a:r>
            <a:r>
              <a:rPr lang="en-US" sz="2400" b="1" dirty="0">
                <a:solidFill>
                  <a:srgbClr val="327176"/>
                </a:solidFill>
              </a:rPr>
              <a:t> </a:t>
            </a:r>
            <a:r>
              <a:rPr lang="en-US" sz="2400" b="1" dirty="0" err="1">
                <a:solidFill>
                  <a:srgbClr val="327176"/>
                </a:solidFill>
              </a:rPr>
              <a:t>xuất</a:t>
            </a:r>
            <a:r>
              <a:rPr lang="en-US" sz="2400" b="1" dirty="0">
                <a:solidFill>
                  <a:srgbClr val="327176"/>
                </a:solidFill>
              </a:rPr>
              <a:t> xi </a:t>
            </a:r>
            <a:r>
              <a:rPr lang="en-US" sz="2400" b="1" dirty="0" err="1">
                <a:solidFill>
                  <a:srgbClr val="327176"/>
                </a:solidFill>
              </a:rPr>
              <a:t>măng</a:t>
            </a:r>
            <a:endParaRPr sz="2400" dirty="0"/>
          </a:p>
        </p:txBody>
      </p:sp>
      <p:sp>
        <p:nvSpPr>
          <p:cNvPr id="405" name="Google Shape;405;p3"/>
          <p:cNvSpPr txBox="1"/>
          <p:nvPr/>
        </p:nvSpPr>
        <p:spPr>
          <a:xfrm>
            <a:off x="3047082" y="664241"/>
            <a:ext cx="6097836" cy="1419451"/>
          </a:xfrm>
          <a:prstGeom prst="rect">
            <a:avLst/>
          </a:prstGeom>
          <a:noFill/>
          <a:ln>
            <a:noFill/>
          </a:ln>
        </p:spPr>
        <p:txBody>
          <a:bodyPr spcFirstLastPara="1" wrap="square" lIns="91425" tIns="45700" rIns="91425" bIns="45700" anchor="t" anchorCtr="0">
            <a:spAutoFit/>
          </a:bodyPr>
          <a:lstStyle/>
          <a:p>
            <a:pPr marL="0" marR="0" lvl="0" indent="0" algn="ctr" rtl="0">
              <a:lnSpc>
                <a:spcPct val="308333"/>
              </a:lnSpc>
              <a:spcBef>
                <a:spcPts val="0"/>
              </a:spcBef>
              <a:spcAft>
                <a:spcPts val="0"/>
              </a:spcAft>
              <a:buClr>
                <a:srgbClr val="000000"/>
              </a:buClr>
              <a:buSzPts val="1800"/>
              <a:buFont typeface="Arial"/>
              <a:buNone/>
            </a:pPr>
            <a:r>
              <a:rPr lang="en-US" sz="2800" b="1" i="0" u="none" strike="noStrike" cap="none" dirty="0">
                <a:solidFill>
                  <a:srgbClr val="327176"/>
                </a:solidFill>
                <a:latin typeface="Arial"/>
                <a:ea typeface="Arial"/>
                <a:cs typeface="Arial"/>
                <a:sym typeface="Arial"/>
              </a:rPr>
              <a:t>CONTENT</a:t>
            </a:r>
            <a:endParaRPr sz="2800" b="0" i="0" u="none" strike="noStrike" cap="none" dirty="0">
              <a:solidFill>
                <a:srgbClr val="327176"/>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p27"/>
          <p:cNvSpPr txBox="1"/>
          <p:nvPr/>
        </p:nvSpPr>
        <p:spPr>
          <a:xfrm>
            <a:off x="-2947332" y="1014100"/>
            <a:ext cx="10290463"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7. </a:t>
            </a:r>
            <a:r>
              <a:rPr lang="en-US" sz="2800" b="1" i="0" u="none" strike="noStrike" cap="none" dirty="0" err="1">
                <a:solidFill>
                  <a:srgbClr val="327176"/>
                </a:solidFill>
                <a:latin typeface="Arial"/>
                <a:ea typeface="Arial"/>
                <a:cs typeface="Arial"/>
                <a:sym typeface="Arial"/>
              </a:rPr>
              <a:t>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thống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phụ</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trợ</a:t>
            </a:r>
            <a:endParaRPr sz="3200" b="1" i="0" u="none" strike="noStrike" cap="none" dirty="0">
              <a:solidFill>
                <a:srgbClr val="327176"/>
              </a:solidFill>
              <a:latin typeface="Arial"/>
              <a:ea typeface="Arial"/>
              <a:cs typeface="Arial"/>
              <a:sym typeface="Arial"/>
            </a:endParaRPr>
          </a:p>
        </p:txBody>
      </p:sp>
      <p:pic>
        <p:nvPicPr>
          <p:cNvPr id="647" name="Google Shape;647;p27" descr="IMG_9174"/>
          <p:cNvPicPr preferRelativeResize="0"/>
          <p:nvPr/>
        </p:nvPicPr>
        <p:blipFill rotWithShape="1">
          <a:blip r:embed="rId3">
            <a:alphaModFix/>
          </a:blip>
          <a:srcRect/>
          <a:stretch/>
        </p:blipFill>
        <p:spPr>
          <a:xfrm>
            <a:off x="8474624" y="3805642"/>
            <a:ext cx="2935774" cy="1836377"/>
          </a:xfrm>
          <a:prstGeom prst="rect">
            <a:avLst/>
          </a:prstGeom>
          <a:noFill/>
          <a:ln>
            <a:noFill/>
          </a:ln>
        </p:spPr>
      </p:pic>
      <p:sp>
        <p:nvSpPr>
          <p:cNvPr id="648" name="Google Shape;648;p27"/>
          <p:cNvSpPr/>
          <p:nvPr/>
        </p:nvSpPr>
        <p:spPr>
          <a:xfrm>
            <a:off x="592281" y="1657742"/>
            <a:ext cx="7671632" cy="4785926"/>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700"/>
              <a:buFont typeface="Arial"/>
              <a:buNone/>
            </a:pPr>
            <a:r>
              <a:rPr lang="en-US" sz="1700" b="1" i="0" u="none" strike="noStrike" cap="none" dirty="0">
                <a:solidFill>
                  <a:schemeClr val="dk1"/>
                </a:solidFill>
                <a:latin typeface="Arial"/>
                <a:ea typeface="Arial"/>
                <a:cs typeface="Arial"/>
                <a:sym typeface="Arial"/>
              </a:rPr>
              <a:t>1.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cung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cấp</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điện</a:t>
            </a:r>
            <a:endParaRPr sz="1700" b="1" i="0" u="none" strike="noStrike" cap="none" dirty="0">
              <a:solidFill>
                <a:schemeClr val="dk1"/>
              </a:solidFill>
              <a:latin typeface="Arial"/>
              <a:ea typeface="Arial"/>
              <a:cs typeface="Arial"/>
              <a:sym typeface="Arial"/>
            </a:endParaRPr>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Đặc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điểm</a:t>
            </a:r>
            <a:r>
              <a:rPr lang="en-US" sz="1700" b="0" i="0" u="none" strike="noStrike" cap="none" dirty="0">
                <a:solidFill>
                  <a:schemeClr val="dk1"/>
                </a:solidFill>
                <a:latin typeface="Arial"/>
                <a:ea typeface="Arial"/>
                <a:cs typeface="Arial"/>
                <a:sym typeface="Arial"/>
              </a:rPr>
              <a:t>: Cung </a:t>
            </a:r>
            <a:r>
              <a:rPr lang="en-US" sz="1700" b="0" i="0" u="none" strike="noStrike" cap="none" dirty="0" err="1">
                <a:solidFill>
                  <a:schemeClr val="dk1"/>
                </a:solidFill>
                <a:latin typeface="Arial"/>
                <a:ea typeface="Arial"/>
                <a:cs typeface="Arial"/>
                <a:sym typeface="Arial"/>
              </a:rPr>
              <a:t>cấp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lượng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cho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toàn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bộ</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như</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lò</a:t>
            </a:r>
            <a:r>
              <a:rPr lang="en-US" sz="1700" b="0" i="0" u="none" strike="noStrike" cap="none" dirty="0">
                <a:solidFill>
                  <a:schemeClr val="dk1"/>
                </a:solidFill>
                <a:latin typeface="Arial"/>
                <a:ea typeface="Arial"/>
                <a:cs typeface="Arial"/>
                <a:sym typeface="Arial"/>
              </a:rPr>
              <a:t> quay,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nghiền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chiếu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sáng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phụ</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trợ</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khác</a:t>
            </a:r>
            <a:r>
              <a:rPr lang="en-US" sz="1700" b="0" i="0" u="none" strike="noStrike" cap="none" dirty="0">
                <a:solidFill>
                  <a:schemeClr val="dk1"/>
                </a:solidFill>
                <a:latin typeface="Arial"/>
                <a:ea typeface="Arial"/>
                <a:cs typeface="Arial"/>
                <a:sym typeface="Arial"/>
              </a:rPr>
              <a:t>.</a:t>
            </a:r>
            <a:endParaRPr dirty="0"/>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Tính</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Đảm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bảo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phân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phối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điện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ổn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định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đáng</a:t>
            </a:r>
            <a:r>
              <a:rPr lang="en-US" sz="1700" b="0" i="0" u="none" strike="noStrike" cap="none" dirty="0">
                <a:solidFill>
                  <a:schemeClr val="dk1"/>
                </a:solidFill>
                <a:latin typeface="Arial"/>
                <a:ea typeface="Arial"/>
                <a:cs typeface="Arial"/>
                <a:sym typeface="Arial"/>
              </a:rPr>
              <a:t> tin </a:t>
            </a:r>
            <a:r>
              <a:rPr lang="en-US" sz="1700" b="0" i="0" u="none" strike="noStrike" cap="none" dirty="0" err="1">
                <a:solidFill>
                  <a:schemeClr val="dk1"/>
                </a:solidFill>
                <a:latin typeface="Arial"/>
                <a:ea typeface="Arial"/>
                <a:cs typeface="Arial"/>
                <a:sym typeface="Arial"/>
              </a:rPr>
              <a:t>cậy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đặc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biệt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lớn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với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có</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công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suất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cao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Một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số</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máy</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phát</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điện</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dự</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phòng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để</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duy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trì</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bộ</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phận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quan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trọng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điện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lưới</a:t>
            </a:r>
            <a:r>
              <a:rPr lang="en-US" sz="1700" b="0" i="0" u="none" strike="noStrike" cap="none" dirty="0">
                <a:solidFill>
                  <a:schemeClr val="dk1"/>
                </a:solidFill>
                <a:latin typeface="Arial"/>
                <a:ea typeface="Arial"/>
                <a:cs typeface="Arial"/>
                <a:sym typeface="Arial"/>
              </a:rPr>
              <a:t>.</a:t>
            </a:r>
            <a:endParaRPr dirty="0"/>
          </a:p>
          <a:p>
            <a:pPr marL="0" marR="0" lvl="0" indent="0" algn="l" rtl="0">
              <a:lnSpc>
                <a:spcPct val="100000"/>
              </a:lnSpc>
              <a:spcBef>
                <a:spcPts val="1200"/>
              </a:spcBef>
              <a:spcAft>
                <a:spcPts val="0"/>
              </a:spcAft>
              <a:buClr>
                <a:schemeClr val="dk1"/>
              </a:buClr>
              <a:buSzPts val="1700"/>
              <a:buFont typeface="Arial"/>
              <a:buNone/>
            </a:pPr>
            <a:r>
              <a:rPr lang="en-US" sz="1700" b="1" i="0" u="none" strike="noStrike" cap="none" dirty="0">
                <a:solidFill>
                  <a:schemeClr val="dk1"/>
                </a:solidFill>
                <a:latin typeface="Arial"/>
                <a:ea typeface="Arial"/>
                <a:cs typeface="Arial"/>
                <a:sym typeface="Arial"/>
              </a:rPr>
              <a:t>2.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khí</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nén</a:t>
            </a:r>
            <a:endParaRPr dirty="0"/>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Đặc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điểm</a:t>
            </a:r>
            <a:r>
              <a:rPr lang="en-US" sz="1700" b="0" i="0" u="none" strike="noStrike" cap="none" dirty="0">
                <a:solidFill>
                  <a:schemeClr val="dk1"/>
                </a:solidFill>
                <a:latin typeface="Arial"/>
                <a:ea typeface="Arial"/>
                <a:cs typeface="Arial"/>
                <a:sym typeface="Arial"/>
              </a:rPr>
              <a:t>: Cung </a:t>
            </a:r>
            <a:r>
              <a:rPr lang="en-US" sz="1700" b="0" i="0" u="none" strike="noStrike" cap="none" dirty="0" err="1">
                <a:solidFill>
                  <a:schemeClr val="dk1"/>
                </a:solidFill>
                <a:latin typeface="Arial"/>
                <a:ea typeface="Arial"/>
                <a:cs typeface="Arial"/>
                <a:sym typeface="Arial"/>
              </a:rPr>
              <a:t>cấp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nén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cho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điều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khiển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vận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hành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tự</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động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như</a:t>
            </a:r>
            <a:r>
              <a:rPr lang="en-US" sz="1700" b="0" i="0" u="none" strike="noStrike" cap="none" dirty="0">
                <a:solidFill>
                  <a:schemeClr val="dk1"/>
                </a:solidFill>
                <a:latin typeface="Arial"/>
                <a:ea typeface="Arial"/>
                <a:cs typeface="Arial"/>
                <a:sym typeface="Arial"/>
              </a:rPr>
              <a:t> van, </a:t>
            </a:r>
            <a:r>
              <a:rPr lang="en-US" sz="1700" b="0" i="0" u="none" strike="noStrike" cap="none" dirty="0" err="1">
                <a:solidFill>
                  <a:schemeClr val="dk1"/>
                </a:solidFill>
                <a:latin typeface="Arial"/>
                <a:ea typeface="Arial"/>
                <a:cs typeface="Arial"/>
                <a:sym typeface="Arial"/>
              </a:rPr>
              <a:t>bơm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quạt</a:t>
            </a:r>
            <a:r>
              <a:rPr lang="en-US" sz="1700" b="0" i="0" u="none" strike="noStrike" cap="none" dirty="0">
                <a:solidFill>
                  <a:schemeClr val="dk1"/>
                </a:solidFill>
                <a:latin typeface="Arial"/>
                <a:ea typeface="Arial"/>
                <a:cs typeface="Arial"/>
                <a:sym typeface="Arial"/>
              </a:rPr>
              <a:t>.</a:t>
            </a:r>
            <a:endParaRPr dirty="0"/>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Tính</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nén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xi </a:t>
            </a:r>
            <a:r>
              <a:rPr lang="en-US" sz="1700" b="0" i="0" u="none" strike="noStrike" cap="none" dirty="0" err="1">
                <a:solidFill>
                  <a:schemeClr val="dk1"/>
                </a:solidFill>
                <a:latin typeface="Arial"/>
                <a:ea typeface="Arial"/>
                <a:cs typeface="Arial"/>
                <a:sym typeface="Arial"/>
              </a:rPr>
              <a:t>măng</a:t>
            </a:r>
            <a:r>
              <a:rPr lang="en-US" sz="1700" b="0" i="0" u="none" strike="noStrike" cap="none" dirty="0">
                <a:solidFill>
                  <a:schemeClr val="dk1"/>
                </a:solidFill>
                <a:latin typeface="Arial"/>
                <a:ea typeface="Arial"/>
                <a:cs typeface="Arial"/>
                <a:sym typeface="Arial"/>
              </a:rPr>
              <a:t> Việt Nam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nén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công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suất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lớn</a:t>
            </a:r>
            <a:r>
              <a:rPr lang="en-US" sz="1700" b="0" i="0" u="none" strike="noStrike" cap="none" dirty="0">
                <a:solidFill>
                  <a:schemeClr val="dk1"/>
                </a:solidFill>
                <a:latin typeface="Arial"/>
                <a:ea typeface="Arial"/>
                <a:cs typeface="Arial"/>
                <a:sym typeface="Arial"/>
              </a:rPr>
              <a:t> 100=250kW, </a:t>
            </a:r>
            <a:r>
              <a:rPr lang="en-US" sz="1700" b="0" i="0" u="none" strike="noStrike" cap="none" dirty="0" err="1">
                <a:solidFill>
                  <a:schemeClr val="dk1"/>
                </a:solidFill>
                <a:latin typeface="Arial"/>
                <a:ea typeface="Arial"/>
                <a:cs typeface="Arial"/>
                <a:sym typeface="Arial"/>
              </a:rPr>
              <a:t>có</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khả</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cung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cấp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nén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ổn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định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kiệm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lượng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biến</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tần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điều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khiển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công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suất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nén</a:t>
            </a:r>
            <a:r>
              <a:rPr lang="en-US" sz="1700" b="0" i="0" u="none" strike="noStrike" cap="none" dirty="0">
                <a:solidFill>
                  <a:schemeClr val="dk1"/>
                </a:solidFill>
                <a:latin typeface="Arial"/>
                <a:ea typeface="Arial"/>
                <a:cs typeface="Arial"/>
                <a:sym typeface="Arial"/>
              </a:rPr>
              <a:t>.</a:t>
            </a:r>
            <a:endParaRPr dirty="0"/>
          </a:p>
        </p:txBody>
      </p:sp>
      <p:pic>
        <p:nvPicPr>
          <p:cNvPr id="649" name="Google Shape;649;p27" descr="A large white panel with many buttons and switches&#10;&#10;AI-generated content may be incorrect."/>
          <p:cNvPicPr preferRelativeResize="0"/>
          <p:nvPr/>
        </p:nvPicPr>
        <p:blipFill rotWithShape="1">
          <a:blip r:embed="rId4">
            <a:alphaModFix/>
          </a:blip>
          <a:srcRect/>
          <a:stretch/>
        </p:blipFill>
        <p:spPr>
          <a:xfrm>
            <a:off x="8503515" y="1345453"/>
            <a:ext cx="2877993" cy="208354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28"/>
          <p:cNvSpPr txBox="1"/>
          <p:nvPr/>
        </p:nvSpPr>
        <p:spPr>
          <a:xfrm>
            <a:off x="1109927" y="1027391"/>
            <a:ext cx="8988137"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7. </a:t>
            </a:r>
            <a:r>
              <a:rPr lang="en-US" sz="2800" b="1" i="0" u="none" strike="noStrike" cap="none" dirty="0" err="1">
                <a:solidFill>
                  <a:srgbClr val="327176"/>
                </a:solidFill>
                <a:latin typeface="Arial"/>
                <a:ea typeface="Arial"/>
                <a:cs typeface="Arial"/>
                <a:sym typeface="Arial"/>
              </a:rPr>
              <a:t>Hệ</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thống</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phụ</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trợ</a:t>
            </a:r>
            <a:endParaRPr sz="3200" b="1" i="0" u="none" strike="noStrike" cap="none" dirty="0">
              <a:solidFill>
                <a:srgbClr val="327176"/>
              </a:solidFill>
              <a:latin typeface="Arial"/>
              <a:ea typeface="Arial"/>
              <a:cs typeface="Arial"/>
              <a:sym typeface="Arial"/>
            </a:endParaRPr>
          </a:p>
        </p:txBody>
      </p:sp>
      <p:sp>
        <p:nvSpPr>
          <p:cNvPr id="655" name="Google Shape;655;p28"/>
          <p:cNvSpPr/>
          <p:nvPr/>
        </p:nvSpPr>
        <p:spPr>
          <a:xfrm>
            <a:off x="494931" y="1626210"/>
            <a:ext cx="7431208" cy="4752840"/>
          </a:xfrm>
          <a:prstGeom prst="rect">
            <a:avLst/>
          </a:prstGeom>
          <a:noFill/>
          <a:ln>
            <a:noFill/>
          </a:ln>
        </p:spPr>
        <p:txBody>
          <a:bodyPr spcFirstLastPara="1" wrap="square" lIns="91425" tIns="45700" rIns="91425" bIns="45700" anchor="ctr" anchorCtr="0">
            <a:spAutoFit/>
          </a:bodyPr>
          <a:lstStyle/>
          <a:p>
            <a:pPr marL="0" marR="0" lvl="0" indent="0" algn="l" rtl="0">
              <a:lnSpc>
                <a:spcPct val="150000"/>
              </a:lnSpc>
              <a:spcBef>
                <a:spcPts val="0"/>
              </a:spcBef>
              <a:spcAft>
                <a:spcPts val="0"/>
              </a:spcAft>
              <a:buClr>
                <a:schemeClr val="dk1"/>
              </a:buClr>
              <a:buSzPts val="1700"/>
              <a:buFont typeface="Arial"/>
              <a:buNone/>
            </a:pPr>
            <a:r>
              <a:rPr lang="en-US" sz="1700" b="1" i="0" u="none" strike="noStrike" cap="none" dirty="0">
                <a:solidFill>
                  <a:schemeClr val="dk1"/>
                </a:solidFill>
                <a:latin typeface="Arial"/>
                <a:ea typeface="Arial"/>
                <a:cs typeface="Arial"/>
                <a:sym typeface="Arial"/>
              </a:rPr>
              <a:t>3.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nước</a:t>
            </a:r>
            <a:endParaRPr sz="1700" b="1" i="0" u="none" strike="noStrike" cap="none" dirty="0">
              <a:solidFill>
                <a:schemeClr val="dk1"/>
              </a:solidFill>
              <a:latin typeface="Arial"/>
              <a:ea typeface="Arial"/>
              <a:cs typeface="Arial"/>
              <a:sym typeface="Arial"/>
            </a:endParaRPr>
          </a:p>
          <a:p>
            <a:pPr marL="285750" marR="0" lvl="0" indent="-285750" algn="l" rtl="0">
              <a:lnSpc>
                <a:spcPct val="150000"/>
              </a:lnSpc>
              <a:spcBef>
                <a:spcPts val="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Đặc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điểm</a:t>
            </a:r>
            <a:r>
              <a:rPr lang="en-US" sz="1700" b="0" i="0" u="none" strike="noStrike" cap="none" dirty="0">
                <a:solidFill>
                  <a:schemeClr val="dk1"/>
                </a:solidFill>
                <a:latin typeface="Arial"/>
                <a:ea typeface="Arial"/>
                <a:cs typeface="Arial"/>
                <a:sym typeface="Arial"/>
              </a:rPr>
              <a:t>: Cung </a:t>
            </a:r>
            <a:r>
              <a:rPr lang="en-US" sz="1700" b="0" i="0" u="none" strike="noStrike" cap="none" dirty="0" err="1">
                <a:solidFill>
                  <a:schemeClr val="dk1"/>
                </a:solidFill>
                <a:latin typeface="Arial"/>
                <a:ea typeface="Arial"/>
                <a:cs typeface="Arial"/>
                <a:sym typeface="Arial"/>
              </a:rPr>
              <a:t>cấp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nước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cho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công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đoạn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làm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sấy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sinh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phục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vụ</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cầu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sinh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hoạt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a:t>
            </a:r>
            <a:endParaRPr dirty="0"/>
          </a:p>
          <a:p>
            <a:pPr marL="285750" marR="0" lvl="0" indent="-285750" algn="l" rtl="0">
              <a:lnSpc>
                <a:spcPct val="150000"/>
              </a:lnSpc>
              <a:spcBef>
                <a:spcPts val="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Tính</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nước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xi </a:t>
            </a:r>
            <a:r>
              <a:rPr lang="en-US" sz="1700" b="0" i="0" u="none" strike="noStrike" cap="none" dirty="0" err="1">
                <a:solidFill>
                  <a:schemeClr val="dk1"/>
                </a:solidFill>
                <a:latin typeface="Arial"/>
                <a:ea typeface="Arial"/>
                <a:cs typeface="Arial"/>
                <a:sym typeface="Arial"/>
              </a:rPr>
              <a:t>măng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tại</a:t>
            </a:r>
            <a:r>
              <a:rPr lang="en-US" sz="1700" b="0" i="0" u="none" strike="noStrike" cap="none" dirty="0">
                <a:solidFill>
                  <a:schemeClr val="dk1"/>
                </a:solidFill>
                <a:latin typeface="Arial"/>
                <a:ea typeface="Arial"/>
                <a:cs typeface="Arial"/>
                <a:sym typeface="Arial"/>
              </a:rPr>
              <a:t> Việt Nam </a:t>
            </a:r>
            <a:r>
              <a:rPr lang="en-US" sz="1700" b="0" i="0" u="none" strike="noStrike" cap="none" dirty="0" err="1">
                <a:solidFill>
                  <a:schemeClr val="dk1"/>
                </a:solidFill>
                <a:latin typeface="Arial"/>
                <a:ea typeface="Arial"/>
                <a:cs typeface="Arial"/>
                <a:sym typeface="Arial"/>
              </a:rPr>
              <a:t>thường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nước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tái</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sử</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từ</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quá</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trình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làm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xử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lý</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nước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thải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giúp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kiệm</a:t>
            </a:r>
            <a:r>
              <a:rPr lang="en-US" sz="1700" b="0" i="0" u="none" strike="noStrike" cap="none" dirty="0">
                <a:solidFill>
                  <a:schemeClr val="dk1"/>
                </a:solidFill>
                <a:latin typeface="Arial"/>
                <a:ea typeface="Arial"/>
                <a:cs typeface="Arial"/>
                <a:sym typeface="Arial"/>
              </a:rPr>
              <a:t> chi </a:t>
            </a:r>
            <a:r>
              <a:rPr lang="en-US" sz="1700" b="0" i="0" u="none" strike="noStrike" cap="none" dirty="0" err="1">
                <a:solidFill>
                  <a:schemeClr val="dk1"/>
                </a:solidFill>
                <a:latin typeface="Arial"/>
                <a:ea typeface="Arial"/>
                <a:cs typeface="Arial"/>
                <a:sym typeface="Arial"/>
              </a:rPr>
              <a:t>phí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bảo</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môi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trường</a:t>
            </a:r>
            <a:r>
              <a:rPr lang="en-US" sz="1700" b="0" i="0" u="none" strike="noStrike" cap="none" dirty="0">
                <a:solidFill>
                  <a:schemeClr val="dk1"/>
                </a:solidFill>
                <a:latin typeface="Arial"/>
                <a:ea typeface="Arial"/>
                <a:cs typeface="Arial"/>
                <a:sym typeface="Arial"/>
              </a:rPr>
              <a:t>.</a:t>
            </a:r>
            <a:endParaRPr dirty="0"/>
          </a:p>
          <a:p>
            <a:pPr marL="0" marR="0" lvl="0" indent="0" algn="l" rtl="0">
              <a:lnSpc>
                <a:spcPct val="150000"/>
              </a:lnSpc>
              <a:spcBef>
                <a:spcPts val="0"/>
              </a:spcBef>
              <a:spcAft>
                <a:spcPts val="0"/>
              </a:spcAft>
              <a:buClr>
                <a:srgbClr val="000000"/>
              </a:buClr>
              <a:buSzPts val="1700"/>
              <a:buFont typeface="Arial"/>
              <a:buNone/>
            </a:pPr>
            <a:r>
              <a:rPr lang="en-US" sz="1700" b="1" i="0" u="none" strike="noStrike" cap="none" dirty="0">
                <a:solidFill>
                  <a:srgbClr val="000000"/>
                </a:solidFill>
                <a:latin typeface="Arial"/>
                <a:ea typeface="Arial"/>
                <a:cs typeface="Arial"/>
                <a:sym typeface="Arial"/>
              </a:rPr>
              <a:t>4. </a:t>
            </a:r>
            <a:r>
              <a:rPr lang="en-US" sz="1700" b="1" i="0" u="none" strike="noStrike" cap="none" dirty="0" err="1">
                <a:solidFill>
                  <a:srgbClr val="000000"/>
                </a:solidFill>
                <a:latin typeface="Arial"/>
                <a:ea typeface="Arial"/>
                <a:cs typeface="Arial"/>
                <a:sym typeface="Arial"/>
              </a:rPr>
              <a:t>Hệ</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thống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xử</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lý</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khí</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thải</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và</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bụi</a:t>
            </a:r>
            <a:endParaRPr dirty="0"/>
          </a:p>
          <a:p>
            <a:pPr marL="285750" marR="0" lvl="0" indent="-285750" algn="l" rtl="0">
              <a:lnSpc>
                <a:spcPct val="150000"/>
              </a:lnSpc>
              <a:spcBef>
                <a:spcPts val="0"/>
              </a:spcBef>
              <a:spcAft>
                <a:spcPts val="0"/>
              </a:spcAft>
              <a:buClr>
                <a:srgbClr val="000000"/>
              </a:buClr>
              <a:buSzPts val="1700"/>
              <a:buFont typeface="Arial"/>
              <a:buChar char="•"/>
            </a:pPr>
            <a:r>
              <a:rPr lang="en-US" sz="1700" b="1" i="0" u="none" strike="noStrike" cap="none" dirty="0" err="1">
                <a:solidFill>
                  <a:srgbClr val="000000"/>
                </a:solidFill>
                <a:latin typeface="Arial"/>
                <a:ea typeface="Arial"/>
                <a:cs typeface="Arial"/>
                <a:sym typeface="Arial"/>
              </a:rPr>
              <a:t>Đặc</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điểm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Nhà</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máy</a:t>
            </a:r>
            <a:r>
              <a:rPr lang="en-US" sz="1700" b="0" i="0" u="none" strike="noStrike" cap="none" dirty="0">
                <a:solidFill>
                  <a:srgbClr val="000000"/>
                </a:solidFill>
                <a:latin typeface="Arial"/>
                <a:ea typeface="Arial"/>
                <a:cs typeface="Arial"/>
                <a:sym typeface="Arial"/>
              </a:rPr>
              <a:t> xi </a:t>
            </a:r>
            <a:r>
              <a:rPr lang="en-US" sz="1700" b="0" i="0" u="none" strike="noStrike" cap="none" dirty="0" err="1">
                <a:solidFill>
                  <a:srgbClr val="000000"/>
                </a:solidFill>
                <a:latin typeface="Arial"/>
                <a:ea typeface="Arial"/>
                <a:cs typeface="Arial"/>
                <a:sym typeface="Arial"/>
              </a:rPr>
              <a:t>măng</a:t>
            </a:r>
            <a:r>
              <a:rPr lang="en-US" sz="1700" b="0" i="0" u="none" strike="noStrike" cap="none" dirty="0">
                <a:solidFill>
                  <a:srgbClr val="000000"/>
                </a:solidFill>
                <a:latin typeface="Arial"/>
                <a:ea typeface="Arial"/>
                <a:cs typeface="Arial"/>
                <a:sym typeface="Arial"/>
              </a:rPr>
              <a:t> ở Việt Nam </a:t>
            </a:r>
            <a:r>
              <a:rPr lang="en-US" sz="1700" b="0" i="0" u="none" strike="noStrike" cap="none" dirty="0" err="1">
                <a:solidFill>
                  <a:srgbClr val="000000"/>
                </a:solidFill>
                <a:latin typeface="Arial"/>
                <a:ea typeface="Arial"/>
                <a:cs typeface="Arial"/>
                <a:sym typeface="Arial"/>
              </a:rPr>
              <a:t>thường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sử</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dụng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các</a:t>
            </a:r>
            <a:r>
              <a:rPr lang="en-US" sz="1700" b="0"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hệ</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thống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lọc</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bụi</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túi</a:t>
            </a:r>
            <a:r>
              <a:rPr lang="en-US" sz="1700" b="1" i="0" u="none" strike="noStrike" cap="none" dirty="0">
                <a:solidFill>
                  <a:srgbClr val="000000"/>
                </a:solidFill>
                <a:latin typeface="Arial"/>
                <a:ea typeface="Arial"/>
                <a:cs typeface="Arial"/>
                <a:sym typeface="Arial"/>
              </a:rPr>
              <a:t> (bag filter)</a:t>
            </a:r>
            <a:r>
              <a:rPr lang="en-US" sz="1700" b="0" i="0" u="none" strike="noStrike" cap="none" dirty="0">
                <a:solidFill>
                  <a:srgbClr val="000000"/>
                </a:solidFill>
                <a:latin typeface="Arial"/>
                <a:ea typeface="Arial"/>
                <a:cs typeface="Arial"/>
                <a:sym typeface="Arial"/>
              </a:rPr>
              <a:t>, </a:t>
            </a:r>
            <a:r>
              <a:rPr lang="en-US" sz="1700" b="1" i="0" u="none" strike="noStrike" cap="none" dirty="0">
                <a:solidFill>
                  <a:srgbClr val="000000"/>
                </a:solidFill>
                <a:latin typeface="Arial"/>
                <a:ea typeface="Arial"/>
                <a:cs typeface="Arial"/>
                <a:sym typeface="Arial"/>
              </a:rPr>
              <a:t>cyclone</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hoặc</a:t>
            </a:r>
            <a:r>
              <a:rPr lang="en-US" sz="1700" b="0"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quạt</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hút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để</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loại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bỏ</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bụi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và</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khí</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thải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từ</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quá</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trình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sản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xuất</a:t>
            </a:r>
            <a:r>
              <a:rPr lang="en-US" sz="1700" b="0" i="0" u="none" strike="noStrike" cap="none" dirty="0">
                <a:solidFill>
                  <a:srgbClr val="000000"/>
                </a:solidFill>
                <a:latin typeface="Arial"/>
                <a:ea typeface="Arial"/>
                <a:cs typeface="Arial"/>
                <a:sym typeface="Arial"/>
              </a:rPr>
              <a:t>.</a:t>
            </a:r>
            <a:endParaRPr dirty="0"/>
          </a:p>
          <a:p>
            <a:pPr marL="285750" marR="0" lvl="0" indent="-285750" algn="l" rtl="0">
              <a:lnSpc>
                <a:spcPct val="150000"/>
              </a:lnSpc>
              <a:spcBef>
                <a:spcPts val="0"/>
              </a:spcBef>
              <a:spcAft>
                <a:spcPts val="0"/>
              </a:spcAft>
              <a:buClr>
                <a:srgbClr val="000000"/>
              </a:buClr>
              <a:buSzPts val="1700"/>
              <a:buFont typeface="Arial"/>
              <a:buChar char="•"/>
            </a:pPr>
            <a:r>
              <a:rPr lang="en-US" sz="1700" b="1" i="0" u="none" strike="noStrike" cap="none" dirty="0" err="1">
                <a:solidFill>
                  <a:srgbClr val="000000"/>
                </a:solidFill>
                <a:latin typeface="Arial"/>
                <a:ea typeface="Arial"/>
                <a:cs typeface="Arial"/>
                <a:sym typeface="Arial"/>
              </a:rPr>
              <a:t>Tính</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năng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Đảm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bảo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tiêu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chuẩn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về</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môi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trường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theo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quy</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định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của</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pháp</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luật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giảm</a:t>
            </a:r>
            <a:r>
              <a:rPr lang="en-US" sz="1700" b="0" i="0" u="none" strike="noStrike" cap="none" dirty="0">
                <a:solidFill>
                  <a:srgbClr val="000000"/>
                </a:solidFill>
                <a:latin typeface="Arial"/>
                <a:ea typeface="Arial"/>
                <a:cs typeface="Arial"/>
                <a:sym typeface="Arial"/>
              </a:rPr>
              <a:t> ô </a:t>
            </a:r>
            <a:r>
              <a:rPr lang="en-US" sz="1700" b="0" i="0" u="none" strike="noStrike" cap="none" dirty="0" err="1">
                <a:solidFill>
                  <a:srgbClr val="000000"/>
                </a:solidFill>
                <a:latin typeface="Arial"/>
                <a:ea typeface="Arial"/>
                <a:cs typeface="Arial"/>
                <a:sym typeface="Arial"/>
              </a:rPr>
              <a:t>nhiễm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không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khí</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và</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bảo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vệ</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sức</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khỏe</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công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nhân</a:t>
            </a:r>
            <a:r>
              <a:rPr lang="en-US" sz="1700" b="0" i="0" u="none" strike="noStrike" cap="none" dirty="0">
                <a:solidFill>
                  <a:srgbClr val="000000"/>
                </a:solidFill>
                <a:latin typeface="Arial"/>
                <a:ea typeface="Arial"/>
                <a:cs typeface="Arial"/>
                <a:sym typeface="Arial"/>
              </a:rPr>
              <a:t>.</a:t>
            </a:r>
            <a:endParaRPr dirty="0"/>
          </a:p>
        </p:txBody>
      </p:sp>
      <p:pic>
        <p:nvPicPr>
          <p:cNvPr id="656" name="Google Shape;656;p28" descr="A large metal structure with scaffolding&#10;&#10;AI-generated content may be incorrect."/>
          <p:cNvPicPr preferRelativeResize="0"/>
          <p:nvPr/>
        </p:nvPicPr>
        <p:blipFill rotWithShape="1">
          <a:blip r:embed="rId3">
            <a:alphaModFix/>
          </a:blip>
          <a:srcRect/>
          <a:stretch/>
        </p:blipFill>
        <p:spPr>
          <a:xfrm>
            <a:off x="8066439" y="2474352"/>
            <a:ext cx="3630630" cy="270862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29"/>
          <p:cNvSpPr txBox="1"/>
          <p:nvPr/>
        </p:nvSpPr>
        <p:spPr>
          <a:xfrm>
            <a:off x="1109926" y="1047055"/>
            <a:ext cx="8988137"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27176"/>
                </a:solidFill>
                <a:latin typeface="Arial"/>
                <a:ea typeface="Arial"/>
                <a:cs typeface="Arial"/>
                <a:sym typeface="Arial"/>
              </a:rPr>
              <a:t>7. Hệ thống phụ trợ</a:t>
            </a:r>
            <a:endParaRPr sz="3200" b="1" i="0" u="none" strike="noStrike" cap="none">
              <a:solidFill>
                <a:srgbClr val="327176"/>
              </a:solidFill>
              <a:latin typeface="Arial"/>
              <a:ea typeface="Arial"/>
              <a:cs typeface="Arial"/>
              <a:sym typeface="Arial"/>
            </a:endParaRPr>
          </a:p>
        </p:txBody>
      </p:sp>
      <p:sp>
        <p:nvSpPr>
          <p:cNvPr id="662" name="Google Shape;662;p29"/>
          <p:cNvSpPr/>
          <p:nvPr/>
        </p:nvSpPr>
        <p:spPr>
          <a:xfrm>
            <a:off x="262760" y="1641129"/>
            <a:ext cx="11929240" cy="498598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700"/>
              <a:buFont typeface="Arial"/>
              <a:buNone/>
            </a:pPr>
            <a:r>
              <a:rPr lang="en-US" sz="1700" b="1" i="0" u="none" strike="noStrike" cap="none" dirty="0">
                <a:solidFill>
                  <a:schemeClr val="dk1"/>
                </a:solidFill>
                <a:latin typeface="Arial"/>
                <a:ea typeface="Arial"/>
                <a:cs typeface="Arial"/>
                <a:sym typeface="Arial"/>
              </a:rPr>
              <a:t>5.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làm</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mát</a:t>
            </a:r>
            <a:endParaRPr sz="1700" b="1" i="0" u="none" strike="noStrike" cap="none" dirty="0">
              <a:solidFill>
                <a:schemeClr val="dk1"/>
              </a:solidFill>
              <a:latin typeface="Arial"/>
              <a:ea typeface="Arial"/>
              <a:cs typeface="Arial"/>
              <a:sym typeface="Arial"/>
            </a:endParaRPr>
          </a:p>
          <a:p>
            <a:pPr marL="342900" marR="0" lvl="0" indent="-34290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Đặc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điểm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Hệ</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thống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làm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có</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nhiệm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vụ</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làm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như</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lò</a:t>
            </a:r>
            <a:r>
              <a:rPr lang="en-US" sz="1700" b="0" i="0" u="none" strike="noStrike" cap="none" dirty="0">
                <a:solidFill>
                  <a:schemeClr val="dk1"/>
                </a:solidFill>
                <a:latin typeface="Arial"/>
                <a:ea typeface="Arial"/>
                <a:cs typeface="Arial"/>
                <a:sym typeface="Arial"/>
              </a:rPr>
              <a:t> quay,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nghiền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bộ</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phận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a:t>
            </a:r>
            <a:endParaRPr dirty="0"/>
          </a:p>
          <a:p>
            <a:pPr marL="342900" marR="0" lvl="0" indent="-34290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Tính</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nước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làm</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hoặc</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quạt</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làm</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mát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để</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duy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trì</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nhiệt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độ</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ổn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định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trong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quá</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trình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sản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xuất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giảm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nguy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cơ</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hư</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hỏng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bị</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kiệm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lượng</a:t>
            </a:r>
            <a:r>
              <a:rPr lang="en-US" sz="1700" b="0" i="0" u="none" strike="noStrike" cap="none" dirty="0">
                <a:solidFill>
                  <a:schemeClr val="dk1"/>
                </a:solidFill>
                <a:latin typeface="Arial"/>
                <a:ea typeface="Arial"/>
                <a:cs typeface="Arial"/>
                <a:sym typeface="Arial"/>
              </a:rPr>
              <a:t>.</a:t>
            </a:r>
            <a:endParaRPr dirty="0"/>
          </a:p>
          <a:p>
            <a:pPr marL="0" marR="0" lvl="0" indent="0" algn="l" rtl="0">
              <a:lnSpc>
                <a:spcPct val="100000"/>
              </a:lnSpc>
              <a:spcBef>
                <a:spcPts val="1200"/>
              </a:spcBef>
              <a:spcAft>
                <a:spcPts val="0"/>
              </a:spcAft>
              <a:buClr>
                <a:schemeClr val="dk1"/>
              </a:buClr>
              <a:buSzPts val="1700"/>
              <a:buFont typeface="Arial"/>
              <a:buNone/>
            </a:pPr>
            <a:r>
              <a:rPr lang="en-US" sz="1700" b="1" i="0" u="none" strike="noStrike" cap="none" dirty="0">
                <a:solidFill>
                  <a:schemeClr val="dk1"/>
                </a:solidFill>
                <a:latin typeface="Arial"/>
                <a:ea typeface="Arial"/>
                <a:cs typeface="Arial"/>
                <a:sym typeface="Arial"/>
              </a:rPr>
              <a:t>6.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tự</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động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hóa</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và</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điều</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khiển</a:t>
            </a:r>
            <a:endParaRPr dirty="0"/>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Đặc</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điểm</a:t>
            </a:r>
            <a:r>
              <a:rPr lang="en-US" sz="1700" b="0" i="0" u="none" strike="noStrike" cap="none" dirty="0">
                <a:solidFill>
                  <a:schemeClr val="dk1"/>
                </a:solidFill>
                <a:latin typeface="Arial"/>
                <a:ea typeface="Arial"/>
                <a:cs typeface="Arial"/>
                <a:sym typeface="Arial"/>
              </a:rPr>
              <a:t>: Các </a:t>
            </a:r>
            <a:r>
              <a:rPr lang="en-US" sz="1700" b="0" i="0" u="none" strike="noStrike" cap="none" dirty="0" err="1">
                <a:solidFill>
                  <a:schemeClr val="dk1"/>
                </a:solidFill>
                <a:latin typeface="Arial"/>
                <a:ea typeface="Arial"/>
                <a:cs typeface="Arial"/>
                <a:sym typeface="Arial"/>
              </a:rPr>
              <a:t>nhà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máy</a:t>
            </a:r>
            <a:r>
              <a:rPr lang="en-US" sz="1700" b="0" i="0" u="none" strike="noStrike" cap="none" dirty="0">
                <a:solidFill>
                  <a:schemeClr val="dk1"/>
                </a:solidFill>
                <a:latin typeface="Arial"/>
                <a:ea typeface="Arial"/>
                <a:cs typeface="Arial"/>
                <a:sym typeface="Arial"/>
              </a:rPr>
              <a:t> xi </a:t>
            </a:r>
            <a:r>
              <a:rPr lang="en-US" sz="1700" b="0" i="0" u="none" strike="noStrike" cap="none" dirty="0" err="1">
                <a:solidFill>
                  <a:schemeClr val="dk1"/>
                </a:solidFill>
                <a:latin typeface="Arial"/>
                <a:ea typeface="Arial"/>
                <a:cs typeface="Arial"/>
                <a:sym typeface="Arial"/>
              </a:rPr>
              <a:t>măng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hiện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đại</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tại</a:t>
            </a:r>
            <a:r>
              <a:rPr lang="en-US" sz="1700" b="0" i="0" u="none" strike="noStrike" cap="none" dirty="0">
                <a:solidFill>
                  <a:schemeClr val="dk1"/>
                </a:solidFill>
                <a:latin typeface="Arial"/>
                <a:ea typeface="Arial"/>
                <a:cs typeface="Arial"/>
                <a:sym typeface="Arial"/>
              </a:rPr>
              <a:t> Việt Nam </a:t>
            </a:r>
            <a:r>
              <a:rPr lang="en-US" sz="1700" b="0" i="0" u="none" strike="noStrike" cap="none" dirty="0" err="1">
                <a:solidFill>
                  <a:schemeClr val="dk1"/>
                </a:solidFill>
                <a:latin typeface="Arial"/>
                <a:ea typeface="Arial"/>
                <a:cs typeface="Arial"/>
                <a:sym typeface="Arial"/>
              </a:rPr>
              <a:t>thường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sử</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dụng</a:t>
            </a:r>
            <a:r>
              <a:rPr lang="en-US" sz="1700" b="0"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hệ</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thống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điều</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khiển</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tự</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động</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hóa</a:t>
            </a:r>
            <a:r>
              <a:rPr lang="en-US" sz="1700" b="0" i="0" u="none" strike="noStrike" cap="none" dirty="0">
                <a:solidFill>
                  <a:schemeClr val="dk1"/>
                </a:solidFill>
                <a:latin typeface="Arial"/>
                <a:ea typeface="Arial"/>
                <a:cs typeface="Arial"/>
                <a:sym typeface="Arial"/>
              </a:rPr>
              <a:t> (PLC, SCADA) </a:t>
            </a:r>
            <a:r>
              <a:rPr lang="en-US" sz="1700" b="0" i="0" u="none" strike="noStrike" cap="none" dirty="0" err="1">
                <a:solidFill>
                  <a:schemeClr val="dk1"/>
                </a:solidFill>
                <a:latin typeface="Arial"/>
                <a:ea typeface="Arial"/>
                <a:cs typeface="Arial"/>
                <a:sym typeface="Arial"/>
              </a:rPr>
              <a:t>để</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giám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sát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điều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khiển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quy</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trình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sản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xuất</a:t>
            </a:r>
            <a:r>
              <a:rPr lang="en-US" sz="1700" b="0" i="0" u="none" strike="noStrike" cap="none" dirty="0">
                <a:solidFill>
                  <a:schemeClr val="dk1"/>
                </a:solidFill>
                <a:latin typeface="Arial"/>
                <a:ea typeface="Arial"/>
                <a:cs typeface="Arial"/>
                <a:sym typeface="Arial"/>
              </a:rPr>
              <a:t>.</a:t>
            </a:r>
            <a:endParaRPr dirty="0"/>
          </a:p>
          <a:p>
            <a:pPr marL="285750" marR="0" lvl="0" indent="-285750" algn="l" rtl="0">
              <a:lnSpc>
                <a:spcPct val="100000"/>
              </a:lnSpc>
              <a:spcBef>
                <a:spcPts val="1200"/>
              </a:spcBef>
              <a:spcAft>
                <a:spcPts val="0"/>
              </a:spcAft>
              <a:buClr>
                <a:schemeClr val="dk1"/>
              </a:buClr>
              <a:buSzPts val="1700"/>
              <a:buFont typeface="Arial"/>
              <a:buChar char="•"/>
            </a:pPr>
            <a:r>
              <a:rPr lang="en-US" sz="1700" b="1" i="0" u="none" strike="noStrike" cap="none" dirty="0" err="1">
                <a:solidFill>
                  <a:schemeClr val="dk1"/>
                </a:solidFill>
                <a:latin typeface="Arial"/>
                <a:ea typeface="Arial"/>
                <a:cs typeface="Arial"/>
                <a:sym typeface="Arial"/>
              </a:rPr>
              <a:t>Tính</a:t>
            </a:r>
            <a:r>
              <a:rPr lang="en-US" sz="1700" b="1" i="0" u="none" strike="noStrike" cap="none" dirty="0">
                <a:solidFill>
                  <a:schemeClr val="dk1"/>
                </a:solidFill>
                <a:latin typeface="Arial"/>
                <a:ea typeface="Arial"/>
                <a:cs typeface="Arial"/>
                <a:sym typeface="Arial"/>
              </a:rPr>
              <a:t> </a:t>
            </a:r>
            <a:r>
              <a:rPr lang="en-US" sz="1700" b="1"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hiệu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quả</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quản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lý</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điều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hành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giúp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giảm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thiểu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sự</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cố</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và</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tiết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kiệm</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năng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lượng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bằng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điều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chỉnh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các</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thông</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số</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vận</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hành</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như</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nhiệt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độ</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áp</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suất</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lưu</a:t>
            </a:r>
            <a:r>
              <a:rPr lang="en-US" sz="1700" b="0" i="0" u="none" strike="noStrike" cap="none" dirty="0">
                <a:solidFill>
                  <a:schemeClr val="dk1"/>
                </a:solidFill>
                <a:latin typeface="Arial"/>
                <a:ea typeface="Arial"/>
                <a:cs typeface="Arial"/>
                <a:sym typeface="Arial"/>
              </a:rPr>
              <a:t> </a:t>
            </a:r>
            <a:r>
              <a:rPr lang="en-US" sz="1700" b="0" i="0" u="none" strike="noStrike" cap="none" dirty="0" err="1">
                <a:solidFill>
                  <a:schemeClr val="dk1"/>
                </a:solidFill>
                <a:latin typeface="Arial"/>
                <a:ea typeface="Arial"/>
                <a:cs typeface="Arial"/>
                <a:sym typeface="Arial"/>
              </a:rPr>
              <a:t>lượng</a:t>
            </a:r>
            <a:r>
              <a:rPr lang="en-US" sz="1700" b="0" i="0" u="none" strike="noStrike" cap="none" dirty="0">
                <a:solidFill>
                  <a:schemeClr val="dk1"/>
                </a:solidFill>
                <a:latin typeface="Arial"/>
                <a:ea typeface="Arial"/>
                <a:cs typeface="Arial"/>
                <a:sym typeface="Arial"/>
              </a:rPr>
              <a:t>.</a:t>
            </a:r>
            <a:endParaRPr dirty="0"/>
          </a:p>
          <a:p>
            <a:pPr marL="0" marR="0" lvl="0" indent="0" algn="l" rtl="0">
              <a:lnSpc>
                <a:spcPct val="100000"/>
              </a:lnSpc>
              <a:spcBef>
                <a:spcPts val="1200"/>
              </a:spcBef>
              <a:spcAft>
                <a:spcPts val="0"/>
              </a:spcAft>
              <a:buClr>
                <a:srgbClr val="000000"/>
              </a:buClr>
              <a:buSzPts val="1700"/>
              <a:buFont typeface="Arial"/>
              <a:buNone/>
            </a:pPr>
            <a:r>
              <a:rPr lang="en-US" sz="1700" b="1" i="0" u="none" strike="noStrike" cap="none" dirty="0">
                <a:solidFill>
                  <a:srgbClr val="000000"/>
                </a:solidFill>
                <a:latin typeface="Arial"/>
                <a:ea typeface="Arial"/>
                <a:cs typeface="Arial"/>
                <a:sym typeface="Arial"/>
              </a:rPr>
              <a:t>7. </a:t>
            </a:r>
            <a:r>
              <a:rPr lang="en-US" sz="1700" b="1" i="0" u="none" strike="noStrike" cap="none" dirty="0" err="1">
                <a:solidFill>
                  <a:srgbClr val="000000"/>
                </a:solidFill>
                <a:latin typeface="Arial"/>
                <a:ea typeface="Arial"/>
                <a:cs typeface="Arial"/>
                <a:sym typeface="Arial"/>
              </a:rPr>
              <a:t>Hệ</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thống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nhiên</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liệu</a:t>
            </a:r>
            <a:endParaRPr dirty="0"/>
          </a:p>
          <a:p>
            <a:pPr marL="285750" marR="0" lvl="0" indent="-285750" algn="l" rtl="0">
              <a:lnSpc>
                <a:spcPct val="100000"/>
              </a:lnSpc>
              <a:spcBef>
                <a:spcPts val="1200"/>
              </a:spcBef>
              <a:spcAft>
                <a:spcPts val="0"/>
              </a:spcAft>
              <a:buClr>
                <a:srgbClr val="000000"/>
              </a:buClr>
              <a:buSzPts val="1700"/>
              <a:buFont typeface="Arial"/>
              <a:buChar char="•"/>
            </a:pPr>
            <a:r>
              <a:rPr lang="en-US" sz="1700" b="1" i="0" u="none" strike="noStrike" cap="none" dirty="0" err="1">
                <a:solidFill>
                  <a:srgbClr val="000000"/>
                </a:solidFill>
                <a:latin typeface="Arial"/>
                <a:ea typeface="Arial"/>
                <a:cs typeface="Arial"/>
                <a:sym typeface="Arial"/>
              </a:rPr>
              <a:t>Đặc</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điểm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sử</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dụng</a:t>
            </a:r>
            <a:r>
              <a:rPr lang="en-US" sz="1700" b="0" i="0" u="none" strike="noStrike" cap="none" dirty="0">
                <a:solidFill>
                  <a:srgbClr val="000000"/>
                </a:solidFill>
                <a:latin typeface="Arial"/>
                <a:ea typeface="Arial"/>
                <a:cs typeface="Arial"/>
                <a:sym typeface="Arial"/>
              </a:rPr>
              <a:t> </a:t>
            </a:r>
            <a:r>
              <a:rPr lang="en-US" sz="1700" b="1" i="0" u="none" strike="noStrike" cap="none" dirty="0">
                <a:solidFill>
                  <a:srgbClr val="000000"/>
                </a:solidFill>
                <a:latin typeface="Arial"/>
                <a:ea typeface="Arial"/>
                <a:cs typeface="Arial"/>
                <a:sym typeface="Arial"/>
              </a:rPr>
              <a:t>than </a:t>
            </a:r>
            <a:r>
              <a:rPr lang="en-US" sz="1700" b="1" i="0" u="none" strike="noStrike" cap="none" dirty="0" err="1">
                <a:solidFill>
                  <a:srgbClr val="000000"/>
                </a:solidFill>
                <a:latin typeface="Arial"/>
                <a:ea typeface="Arial"/>
                <a:cs typeface="Arial"/>
                <a:sym typeface="Arial"/>
              </a:rPr>
              <a:t>cốc</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hoặc</a:t>
            </a:r>
            <a:r>
              <a:rPr lang="en-US" sz="1700" b="0"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dầu</a:t>
            </a:r>
            <a:r>
              <a:rPr lang="en-US" sz="1700" b="1" i="0" u="none" strike="noStrike" cap="none" dirty="0">
                <a:solidFill>
                  <a:srgbClr val="000000"/>
                </a:solidFill>
                <a:latin typeface="Arial"/>
                <a:ea typeface="Arial"/>
                <a:cs typeface="Arial"/>
                <a:sym typeface="Arial"/>
              </a:rPr>
              <a:t> FO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làm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nhiên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liệu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chính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cho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quá</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trình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nung</a:t>
            </a:r>
            <a:r>
              <a:rPr lang="en-US" sz="1700" b="0" i="0" u="none" strike="noStrike" cap="none" dirty="0">
                <a:solidFill>
                  <a:srgbClr val="000000"/>
                </a:solidFill>
                <a:latin typeface="Arial"/>
                <a:ea typeface="Arial"/>
                <a:cs typeface="Arial"/>
                <a:sym typeface="Arial"/>
              </a:rPr>
              <a:t> clinker </a:t>
            </a:r>
            <a:r>
              <a:rPr lang="en-US" sz="1700" b="0" i="0" u="none" strike="noStrike" cap="none" dirty="0" err="1">
                <a:solidFill>
                  <a:srgbClr val="000000"/>
                </a:solidFill>
                <a:latin typeface="Arial"/>
                <a:ea typeface="Arial"/>
                <a:cs typeface="Arial"/>
                <a:sym typeface="Arial"/>
              </a:rPr>
              <a:t>trong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lò</a:t>
            </a:r>
            <a:r>
              <a:rPr lang="en-US" sz="1700" b="0" i="0" u="none" strike="noStrike" cap="none" dirty="0">
                <a:solidFill>
                  <a:srgbClr val="000000"/>
                </a:solidFill>
                <a:latin typeface="Arial"/>
                <a:ea typeface="Arial"/>
                <a:cs typeface="Arial"/>
                <a:sym typeface="Arial"/>
              </a:rPr>
              <a:t> quay.</a:t>
            </a:r>
            <a:endParaRPr dirty="0"/>
          </a:p>
          <a:p>
            <a:pPr marL="285750" marR="0" lvl="0" indent="-285750" algn="l" rtl="0">
              <a:lnSpc>
                <a:spcPct val="100000"/>
              </a:lnSpc>
              <a:spcBef>
                <a:spcPts val="1200"/>
              </a:spcBef>
              <a:spcAft>
                <a:spcPts val="0"/>
              </a:spcAft>
              <a:buClr>
                <a:srgbClr val="000000"/>
              </a:buClr>
              <a:buSzPts val="1700"/>
              <a:buFont typeface="Arial"/>
              <a:buChar char="•"/>
            </a:pPr>
            <a:r>
              <a:rPr lang="en-US" sz="1700" b="1" i="0" u="none" strike="noStrike" cap="none" dirty="0" err="1">
                <a:solidFill>
                  <a:srgbClr val="000000"/>
                </a:solidFill>
                <a:latin typeface="Arial"/>
                <a:ea typeface="Arial"/>
                <a:cs typeface="Arial"/>
                <a:sym typeface="Arial"/>
              </a:rPr>
              <a:t>Tính</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năng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Hệ</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thống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nhiên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liệu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thường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có</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các</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thiết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bị</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như</a:t>
            </a:r>
            <a:r>
              <a:rPr lang="en-US" sz="1700" b="0"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bể</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chứa</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nhiên</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liệu</a:t>
            </a:r>
            <a:r>
              <a:rPr lang="en-US" sz="1700" b="0"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máy</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bơm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để</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phân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phối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nhiên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liệu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một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cách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hiệu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quả</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và</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tiết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kiệm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năng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lượng</a:t>
            </a:r>
            <a:r>
              <a:rPr lang="en-US" sz="1700" b="0" i="0" u="none" strike="noStrike" cap="none" dirty="0">
                <a:solidFill>
                  <a:srgbClr val="000000"/>
                </a:solidFill>
                <a:latin typeface="Arial"/>
                <a:ea typeface="Arial"/>
                <a:cs typeface="Arial"/>
                <a:sym typeface="Arial"/>
              </a:rPr>
              <a:t>.</a:t>
            </a:r>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Google Shape;667;p30"/>
          <p:cNvSpPr txBox="1">
            <a:spLocks noGrp="1"/>
          </p:cNvSpPr>
          <p:nvPr>
            <p:ph type="title" idx="4294967295"/>
          </p:nvPr>
        </p:nvSpPr>
        <p:spPr>
          <a:xfrm>
            <a:off x="406399" y="1481275"/>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ct val="111111"/>
              <a:buNone/>
            </a:pPr>
            <a:r>
              <a:rPr lang="en-US" sz="2800" b="1" dirty="0">
                <a:solidFill>
                  <a:schemeClr val="accent1">
                    <a:lumMod val="50000"/>
                  </a:schemeClr>
                </a:solidFill>
              </a:rPr>
              <a:t>CÂU HỎI</a:t>
            </a:r>
            <a:endParaRPr sz="2800" b="1" dirty="0">
              <a:solidFill>
                <a:schemeClr val="accent1">
                  <a:lumMod val="50000"/>
                </a:schemeClr>
              </a:solidFill>
            </a:endParaRPr>
          </a:p>
        </p:txBody>
      </p:sp>
      <p:sp>
        <p:nvSpPr>
          <p:cNvPr id="668" name="Google Shape;668;p30"/>
          <p:cNvSpPr txBox="1"/>
          <p:nvPr/>
        </p:nvSpPr>
        <p:spPr>
          <a:xfrm>
            <a:off x="1087120" y="2547412"/>
            <a:ext cx="10292079" cy="176317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67"/>
              <a:buFont typeface="Arial"/>
              <a:buNone/>
            </a:pPr>
            <a:r>
              <a:rPr lang="en-US" sz="1867" b="1" i="0" u="none" strike="noStrike" cap="none" dirty="0" err="1">
                <a:solidFill>
                  <a:srgbClr val="000000"/>
                </a:solidFill>
                <a:latin typeface="Arial"/>
                <a:ea typeface="Arial"/>
                <a:cs typeface="Arial"/>
                <a:sym typeface="Arial"/>
              </a:rPr>
              <a:t>Câu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hỏi</a:t>
            </a:r>
            <a:r>
              <a:rPr lang="en-US" sz="1867" b="1" i="0" u="none" strike="noStrike" cap="none" dirty="0">
                <a:solidFill>
                  <a:srgbClr val="000000"/>
                </a:solidFill>
                <a:latin typeface="Arial"/>
                <a:ea typeface="Arial"/>
                <a:cs typeface="Arial"/>
                <a:sym typeface="Arial"/>
              </a:rPr>
              <a:t> 1: </a:t>
            </a:r>
            <a:r>
              <a:rPr lang="en-US" sz="1867" b="0" i="0" u="none" strike="noStrike" cap="none" dirty="0" err="1">
                <a:solidFill>
                  <a:srgbClr val="000000"/>
                </a:solidFill>
                <a:latin typeface="Arial"/>
                <a:ea typeface="Arial"/>
                <a:cs typeface="Arial"/>
                <a:sym typeface="Arial"/>
              </a:rPr>
              <a:t>Dựa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các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đặc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diểm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công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nghệ</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bạn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hãy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nêu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các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cơ</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hội</a:t>
            </a:r>
            <a:r>
              <a:rPr lang="en-US" sz="1867" b="0" i="0" u="none" strike="noStrike" cap="none" dirty="0">
                <a:solidFill>
                  <a:srgbClr val="000000"/>
                </a:solidFill>
                <a:latin typeface="Arial"/>
                <a:ea typeface="Arial"/>
                <a:cs typeface="Arial"/>
                <a:sym typeface="Arial"/>
              </a:rPr>
              <a:t> TKNL </a:t>
            </a:r>
            <a:r>
              <a:rPr lang="en-US" sz="1867" b="0" i="0" u="none" strike="noStrike" cap="none" dirty="0" err="1">
                <a:solidFill>
                  <a:srgbClr val="000000"/>
                </a:solidFill>
                <a:latin typeface="Arial"/>
                <a:ea typeface="Arial"/>
                <a:cs typeface="Arial"/>
                <a:sym typeface="Arial"/>
              </a:rPr>
              <a:t>có</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thể</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áp</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dụng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cho</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máy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của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mình</a:t>
            </a:r>
            <a:r>
              <a:rPr lang="en-US" sz="1867" b="0" i="0" u="none" strike="noStrike" cap="none" dirty="0">
                <a:solidFill>
                  <a:srgbClr val="000000"/>
                </a:solidFill>
                <a:latin typeface="Arial"/>
                <a:ea typeface="Arial"/>
                <a:cs typeface="Arial"/>
                <a:sym typeface="Arial"/>
              </a:rPr>
              <a:t>.</a:t>
            </a:r>
            <a:endParaRPr dirty="0"/>
          </a:p>
          <a:p>
            <a:pPr marL="0" marR="0" lvl="0" indent="0" algn="l" rtl="0">
              <a:lnSpc>
                <a:spcPct val="150000"/>
              </a:lnSpc>
              <a:spcBef>
                <a:spcPts val="0"/>
              </a:spcBef>
              <a:spcAft>
                <a:spcPts val="0"/>
              </a:spcAft>
              <a:buClr>
                <a:srgbClr val="000000"/>
              </a:buClr>
              <a:buSzPts val="1867"/>
              <a:buFont typeface="Arial"/>
              <a:buNone/>
            </a:pPr>
            <a:r>
              <a:rPr lang="en-US" sz="1867" b="1" i="0" u="none" strike="noStrike" cap="none" dirty="0" err="1">
                <a:solidFill>
                  <a:srgbClr val="000000"/>
                </a:solidFill>
                <a:latin typeface="Arial"/>
                <a:ea typeface="Arial"/>
                <a:cs typeface="Arial"/>
                <a:sym typeface="Arial"/>
              </a:rPr>
              <a:t>Câu</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hỏi</a:t>
            </a:r>
            <a:r>
              <a:rPr lang="en-US" sz="1867" b="1" i="0" u="none" strike="noStrike" cap="none" dirty="0">
                <a:solidFill>
                  <a:srgbClr val="000000"/>
                </a:solidFill>
                <a:latin typeface="Arial"/>
                <a:ea typeface="Arial"/>
                <a:cs typeface="Arial"/>
                <a:sym typeface="Arial"/>
              </a:rPr>
              <a:t> 2: </a:t>
            </a:r>
            <a:r>
              <a:rPr lang="en-US" sz="1867" b="0" i="0" u="none" strike="noStrike" cap="none" dirty="0" err="1">
                <a:solidFill>
                  <a:srgbClr val="000000"/>
                </a:solidFill>
                <a:latin typeface="Arial"/>
                <a:ea typeface="Arial"/>
                <a:cs typeface="Arial"/>
                <a:sym typeface="Arial"/>
              </a:rPr>
              <a:t>Hãy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rà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soát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hệ</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thống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phụ</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trợ</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của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nhà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máy</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tìm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kiếm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và</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đưa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ra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các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phát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hiện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về</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tiềm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năng</a:t>
            </a:r>
            <a:r>
              <a:rPr lang="en-US" sz="1867" b="0" i="0" u="none" strike="noStrike" cap="none" dirty="0">
                <a:solidFill>
                  <a:srgbClr val="000000"/>
                </a:solidFill>
                <a:latin typeface="Arial"/>
                <a:ea typeface="Arial"/>
                <a:cs typeface="Arial"/>
                <a:sym typeface="Arial"/>
              </a:rPr>
              <a:t>?</a:t>
            </a:r>
            <a:endParaRPr sz="1867" b="0" i="0" u="none" strike="noStrike" cap="none" dirty="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grpSp>
        <p:nvGrpSpPr>
          <p:cNvPr id="673" name="Google Shape;673;p31"/>
          <p:cNvGrpSpPr/>
          <p:nvPr/>
        </p:nvGrpSpPr>
        <p:grpSpPr>
          <a:xfrm>
            <a:off x="6102673" y="1155628"/>
            <a:ext cx="5486761" cy="4546744"/>
            <a:chOff x="1079350" y="238125"/>
            <a:chExt cx="5461275" cy="4525625"/>
          </a:xfrm>
        </p:grpSpPr>
        <p:sp>
          <p:nvSpPr>
            <p:cNvPr id="674" name="Google Shape;674;p3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75" name="Google Shape;675;p3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76" name="Google Shape;676;p3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77" name="Google Shape;677;p3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78" name="Google Shape;678;p3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79" name="Google Shape;679;p3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0" name="Google Shape;680;p3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1" name="Google Shape;681;p3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2" name="Google Shape;682;p3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3" name="Google Shape;683;p3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4" name="Google Shape;684;p3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5" name="Google Shape;685;p3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6" name="Google Shape;686;p3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7" name="Google Shape;687;p3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8" name="Google Shape;688;p3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89" name="Google Shape;689;p3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0" name="Google Shape;690;p3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1" name="Google Shape;691;p3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2" name="Google Shape;692;p3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3" name="Google Shape;693;p3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4" name="Google Shape;694;p3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5" name="Google Shape;695;p3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6" name="Google Shape;696;p3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7" name="Google Shape;697;p3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8" name="Google Shape;698;p3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699" name="Google Shape;699;p3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0" name="Google Shape;700;p3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1" name="Google Shape;701;p3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2" name="Google Shape;702;p3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3" name="Google Shape;703;p3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4" name="Google Shape;704;p3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5" name="Google Shape;705;p3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6" name="Google Shape;706;p3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7" name="Google Shape;707;p3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8" name="Google Shape;708;p3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9" name="Google Shape;709;p3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0" name="Google Shape;710;p3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1" name="Google Shape;711;p3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2" name="Google Shape;712;p3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3" name="Google Shape;713;p3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4" name="Google Shape;714;p3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5" name="Google Shape;715;p3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6" name="Google Shape;716;p3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7" name="Google Shape;717;p3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8" name="Google Shape;718;p3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9" name="Google Shape;719;p3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0" name="Google Shape;720;p3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1" name="Google Shape;721;p3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2" name="Google Shape;722;p3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3" name="Google Shape;723;p3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4" name="Google Shape;724;p3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5" name="Google Shape;725;p3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6" name="Google Shape;726;p3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7" name="Google Shape;727;p3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8" name="Google Shape;728;p3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9" name="Google Shape;729;p3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0" name="Google Shape;730;p3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1" name="Google Shape;731;p3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2" name="Google Shape;732;p3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3" name="Google Shape;733;p3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4" name="Google Shape;734;p3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5" name="Google Shape;735;p3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6" name="Google Shape;736;p3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7" name="Google Shape;737;p3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8" name="Google Shape;738;p3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9" name="Google Shape;739;p3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0" name="Google Shape;740;p3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1" name="Google Shape;741;p3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2" name="Google Shape;742;p3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3" name="Google Shape;743;p3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4" name="Google Shape;744;p3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5" name="Google Shape;745;p3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6" name="Google Shape;746;p3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7" name="Google Shape;747;p3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8" name="Google Shape;748;p3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9" name="Google Shape;749;p3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0" name="Google Shape;750;p3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1" name="Google Shape;751;p3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2" name="Google Shape;752;p3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3" name="Google Shape;753;p3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4" name="Google Shape;754;p3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5" name="Google Shape;755;p3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6" name="Google Shape;756;p3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7" name="Google Shape;757;p3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8" name="Google Shape;758;p3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9" name="Google Shape;759;p3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0" name="Google Shape;760;p3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1" name="Google Shape;761;p3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2" name="Google Shape;762;p3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3" name="Google Shape;763;p3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4" name="Google Shape;764;p3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5" name="Google Shape;765;p3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6" name="Google Shape;766;p3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7" name="Google Shape;767;p3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8" name="Google Shape;768;p3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9" name="Google Shape;769;p3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0" name="Google Shape;770;p3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1" name="Google Shape;771;p3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2" name="Google Shape;772;p3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3" name="Google Shape;773;p3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4" name="Google Shape;774;p3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5" name="Google Shape;775;p3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6" name="Google Shape;776;p3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7" name="Google Shape;777;p3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8" name="Google Shape;778;p3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9" name="Google Shape;779;p3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0" name="Google Shape;780;p3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1" name="Google Shape;781;p3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2" name="Google Shape;782;p3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3" name="Google Shape;783;p3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4" name="Google Shape;784;p3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5" name="Google Shape;785;p3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6" name="Google Shape;786;p3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7" name="Google Shape;787;p3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8" name="Google Shape;788;p3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9" name="Google Shape;789;p3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0" name="Google Shape;790;p3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1" name="Google Shape;791;p3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2" name="Google Shape;792;p3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3" name="Google Shape;793;p3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4" name="Google Shape;794;p3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5" name="Google Shape;795;p3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6" name="Google Shape;796;p3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7" name="Google Shape;797;p3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8" name="Google Shape;798;p3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9" name="Google Shape;799;p3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0" name="Google Shape;800;p3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1" name="Google Shape;801;p3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2" name="Google Shape;802;p3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3" name="Google Shape;803;p3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4" name="Google Shape;804;p3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5" name="Google Shape;805;p3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6" name="Google Shape;806;p3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7" name="Google Shape;807;p3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8" name="Google Shape;808;p3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9" name="Google Shape;809;p3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0" name="Google Shape;810;p3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1" name="Google Shape;811;p3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2" name="Google Shape;812;p3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3" name="Google Shape;813;p3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4" name="Google Shape;814;p3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5" name="Google Shape;815;p3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6" name="Google Shape;816;p3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7" name="Google Shape;817;p3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8" name="Google Shape;818;p3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9" name="Google Shape;819;p3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0" name="Google Shape;820;p3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1" name="Google Shape;821;p3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2" name="Google Shape;822;p3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3" name="Google Shape;823;p3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4" name="Google Shape;824;p3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5" name="Google Shape;825;p3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6" name="Google Shape;826;p3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7" name="Google Shape;827;p3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8" name="Google Shape;828;p3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9" name="Google Shape;829;p3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0" name="Google Shape;830;p3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1" name="Google Shape;831;p3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2" name="Google Shape;832;p3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3" name="Google Shape;833;p3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4" name="Google Shape;834;p3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5" name="Google Shape;835;p3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6" name="Google Shape;836;p3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7" name="Google Shape;837;p3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8" name="Google Shape;838;p3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9" name="Google Shape;839;p3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0" name="Google Shape;840;p3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1" name="Google Shape;841;p3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2" name="Google Shape;842;p3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3" name="Google Shape;843;p3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4" name="Google Shape;844;p3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5" name="Google Shape;845;p3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6" name="Google Shape;846;p3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7" name="Google Shape;847;p3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8" name="Google Shape;848;p3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9" name="Google Shape;849;p3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0" name="Google Shape;850;p3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1" name="Google Shape;851;p3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2" name="Google Shape;852;p3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3" name="Google Shape;853;p3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4" name="Google Shape;854;p3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5" name="Google Shape;855;p3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6" name="Google Shape;856;p3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7" name="Google Shape;857;p3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8" name="Google Shape;858;p3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9" name="Google Shape;859;p3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0" name="Google Shape;860;p3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1" name="Google Shape;861;p3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2" name="Google Shape;862;p3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3" name="Google Shape;863;p3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4" name="Google Shape;864;p3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5" name="Google Shape;865;p3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6" name="Google Shape;866;p3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7" name="Google Shape;867;p3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8" name="Google Shape;868;p3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9" name="Google Shape;869;p3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0" name="Google Shape;870;p3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1" name="Google Shape;871;p3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2" name="Google Shape;872;p3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3" name="Google Shape;873;p3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4" name="Google Shape;874;p3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5" name="Google Shape;875;p3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6" name="Google Shape;876;p3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7" name="Google Shape;877;p3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8" name="Google Shape;878;p3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9" name="Google Shape;879;p3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0" name="Google Shape;880;p3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1" name="Google Shape;881;p3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2" name="Google Shape;882;p3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3" name="Google Shape;883;p3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4" name="Google Shape;884;p3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5" name="Google Shape;885;p3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6" name="Google Shape;886;p3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7" name="Google Shape;887;p3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8" name="Google Shape;888;p3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9" name="Google Shape;889;p3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0" name="Google Shape;890;p3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1" name="Google Shape;891;p3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2" name="Google Shape;892;p3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3" name="Google Shape;893;p3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4" name="Google Shape;894;p3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5" name="Google Shape;895;p3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6" name="Google Shape;896;p3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7" name="Google Shape;897;p3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8" name="Google Shape;898;p3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9" name="Google Shape;899;p3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0" name="Google Shape;900;p3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1" name="Google Shape;901;p3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2" name="Google Shape;902;p3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3" name="Google Shape;903;p3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4" name="Google Shape;904;p3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5" name="Google Shape;905;p3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6" name="Google Shape;906;p3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7" name="Google Shape;907;p3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8" name="Google Shape;908;p3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9" name="Google Shape;909;p3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0" name="Google Shape;910;p3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1" name="Google Shape;911;p3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2" name="Google Shape;912;p3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3" name="Google Shape;913;p3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4" name="Google Shape;914;p3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5" name="Google Shape;915;p3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6" name="Google Shape;916;p3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7" name="Google Shape;917;p3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8" name="Google Shape;918;p3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9" name="Google Shape;919;p3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0" name="Google Shape;920;p3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1" name="Google Shape;921;p3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2" name="Google Shape;922;p3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3" name="Google Shape;923;p3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4" name="Google Shape;924;p3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5" name="Google Shape;925;p3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6" name="Google Shape;926;p3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7" name="Google Shape;927;p3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8" name="Google Shape;928;p3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9" name="Google Shape;929;p3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0" name="Google Shape;930;p3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1" name="Google Shape;931;p3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2" name="Google Shape;932;p3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3" name="Google Shape;933;p3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4" name="Google Shape;934;p3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5" name="Google Shape;935;p3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6" name="Google Shape;936;p3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7" name="Google Shape;937;p3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8" name="Google Shape;938;p3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9" name="Google Shape;939;p3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0" name="Google Shape;940;p3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1" name="Google Shape;941;p3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2" name="Google Shape;942;p3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3" name="Google Shape;943;p3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4" name="Google Shape;944;p3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5" name="Google Shape;945;p3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6" name="Google Shape;946;p3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7" name="Google Shape;947;p3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8" name="Google Shape;948;p3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9" name="Google Shape;949;p3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0" name="Google Shape;950;p3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1" name="Google Shape;951;p3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2" name="Google Shape;952;p3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3" name="Google Shape;953;p3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4" name="Google Shape;954;p3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5" name="Google Shape;955;p3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6" name="Google Shape;956;p3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7" name="Google Shape;957;p3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8" name="Google Shape;958;p3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9" name="Google Shape;959;p3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0" name="Google Shape;960;p3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1" name="Google Shape;961;p3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2" name="Google Shape;962;p3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3" name="Google Shape;963;p3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4" name="Google Shape;964;p3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5" name="Google Shape;965;p3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6" name="Google Shape;966;p3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7" name="Google Shape;967;p3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8" name="Google Shape;968;p3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9" name="Google Shape;969;p3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0" name="Google Shape;970;p3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1" name="Google Shape;971;p3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2" name="Google Shape;972;p3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3" name="Google Shape;973;p3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4" name="Google Shape;974;p3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5" name="Google Shape;975;p3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6" name="Google Shape;976;p3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7" name="Google Shape;977;p3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8" name="Google Shape;978;p3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9" name="Google Shape;979;p3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0" name="Google Shape;980;p3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1" name="Google Shape;981;p3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2" name="Google Shape;982;p3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3" name="Google Shape;983;p3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4" name="Google Shape;984;p3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5" name="Google Shape;985;p3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6" name="Google Shape;986;p3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7" name="Google Shape;987;p3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8" name="Google Shape;988;p3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989" name="Google Shape;989;p31"/>
          <p:cNvSpPr txBox="1"/>
          <p:nvPr/>
        </p:nvSpPr>
        <p:spPr>
          <a:xfrm>
            <a:off x="1279288" y="2327544"/>
            <a:ext cx="4687610" cy="1927609"/>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chemeClr val="dk1"/>
              </a:buClr>
              <a:buSzPts val="5200"/>
              <a:buFont typeface="Fira Sans Extra Condensed"/>
              <a:buNone/>
            </a:pPr>
            <a:r>
              <a:rPr lang="en-US" sz="4800" b="1" i="0" u="none" strike="noStrike" cap="none" dirty="0">
                <a:solidFill>
                  <a:srgbClr val="327176"/>
                </a:solidFill>
                <a:latin typeface="Arial"/>
                <a:ea typeface="Arial"/>
                <a:cs typeface="Arial"/>
                <a:sym typeface="Arial"/>
              </a:rPr>
              <a:t>CẢM ƠN</a:t>
            </a:r>
            <a:endParaRPr sz="4800" b="1" i="0" u="none" strike="noStrike" cap="none" dirty="0">
              <a:solidFill>
                <a:srgbClr val="327176"/>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
          <p:cNvSpPr/>
          <p:nvPr/>
        </p:nvSpPr>
        <p:spPr>
          <a:xfrm>
            <a:off x="1229033" y="2405763"/>
            <a:ext cx="9733934" cy="2362200"/>
          </a:xfrm>
          <a:prstGeom prst="roundRect">
            <a:avLst>
              <a:gd name="adj" fmla="val 10889"/>
            </a:avLst>
          </a:prstGeom>
          <a:solidFill>
            <a:srgbClr val="E6F3F4"/>
          </a:solidFill>
          <a:ln w="38100" cap="flat" cmpd="sng">
            <a:solidFill>
              <a:srgbClr val="FFFFFF"/>
            </a:solidFill>
            <a:prstDash val="solid"/>
            <a:round/>
            <a:headEnd type="none" w="sm" len="sm"/>
            <a:tailEnd type="none" w="sm" len="sm"/>
          </a:ln>
          <a:effectLst>
            <a:outerShdw dist="135003" dir="2928844" algn="ctr" rotWithShape="0">
              <a:srgbClr val="000000">
                <a:alpha val="49803"/>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411" name="Google Shape;411;p4"/>
          <p:cNvSpPr txBox="1"/>
          <p:nvPr/>
        </p:nvSpPr>
        <p:spPr>
          <a:xfrm>
            <a:off x="2783839" y="2843037"/>
            <a:ext cx="6368473" cy="14876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600" b="0" i="0" u="none" strike="noStrike" cap="none" dirty="0">
                <a:solidFill>
                  <a:srgbClr val="000000"/>
                </a:solidFill>
                <a:latin typeface="Arial"/>
                <a:ea typeface="Arial"/>
                <a:cs typeface="Arial"/>
                <a:sym typeface="Arial"/>
              </a:rPr>
              <a:t>Thông tin </a:t>
            </a:r>
            <a:r>
              <a:rPr lang="en-US" sz="3600" b="0" i="0" u="none" strike="noStrike" cap="none" dirty="0" err="1">
                <a:solidFill>
                  <a:srgbClr val="000000"/>
                </a:solidFill>
                <a:latin typeface="Arial"/>
                <a:ea typeface="Arial"/>
                <a:cs typeface="Arial"/>
                <a:sym typeface="Arial"/>
              </a:rPr>
              <a:t>về</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đặc</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điểm</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dây</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chuyền</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công</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nghệ</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điển</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hình</a:t>
            </a:r>
            <a:endParaRPr sz="36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1867" b="0" i="0" u="none" strike="noStrike" cap="none" dirty="0">
                <a:solidFill>
                  <a:srgbClr val="000000"/>
                </a:solidFill>
                <a:latin typeface="Arial"/>
                <a:ea typeface="Arial"/>
                <a:cs typeface="Arial"/>
                <a:sym typeface="Arial"/>
              </a:rPr>
              <a:t>.</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
          <p:cNvSpPr txBox="1">
            <a:spLocks noGrp="1"/>
          </p:cNvSpPr>
          <p:nvPr>
            <p:ph type="title" idx="4294967295"/>
          </p:nvPr>
        </p:nvSpPr>
        <p:spPr>
          <a:xfrm>
            <a:off x="604521" y="1244702"/>
            <a:ext cx="10972800" cy="676582"/>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ct val="70707"/>
              <a:buNone/>
            </a:pPr>
            <a:r>
              <a:rPr lang="en-US" sz="2800" b="1" dirty="0">
                <a:solidFill>
                  <a:srgbClr val="327176"/>
                </a:solidFill>
                <a:latin typeface="Arial"/>
                <a:ea typeface="Arial"/>
                <a:cs typeface="Arial"/>
                <a:sym typeface="Arial"/>
              </a:rPr>
              <a:t>Thông tin </a:t>
            </a:r>
            <a:r>
              <a:rPr lang="en-US" sz="2800" b="1" dirty="0" err="1">
                <a:solidFill>
                  <a:srgbClr val="327176"/>
                </a:solidFill>
                <a:latin typeface="Arial"/>
                <a:ea typeface="Arial"/>
                <a:cs typeface="Arial"/>
                <a:sym typeface="Arial"/>
              </a:rPr>
              <a:t>chung</a:t>
            </a:r>
            <a:br>
              <a:rPr lang="en-US" sz="2800" b="1" dirty="0">
                <a:solidFill>
                  <a:srgbClr val="327176"/>
                </a:solidFill>
              </a:rPr>
            </a:br>
            <a:endParaRPr sz="2800" b="1" dirty="0">
              <a:solidFill>
                <a:srgbClr val="327176"/>
              </a:solidFill>
            </a:endParaRPr>
          </a:p>
        </p:txBody>
      </p:sp>
      <p:sp>
        <p:nvSpPr>
          <p:cNvPr id="417" name="Google Shape;417;p5"/>
          <p:cNvSpPr/>
          <p:nvPr/>
        </p:nvSpPr>
        <p:spPr>
          <a:xfrm>
            <a:off x="614679" y="1445342"/>
            <a:ext cx="10962642" cy="21852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3200" b="1"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Lĩnh vực sản xuất chính : Sản xuất xi măng và clinker</a:t>
            </a:r>
            <a:endParaRPr sz="20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Sản phẩm chính	: Clinker, xi măng PCB 30, PCB 40</a:t>
            </a:r>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Qui mô sản xuất: 1 dây chuyền sản xuất xi măng với công suất 4000 tấn clinker /ngày</a:t>
            </a:r>
            <a:endParaRPr sz="20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Các thiết bị năng lượng chính: trạm biến áp, trạm khí nén, trạm bơm tuần hoàn…</a:t>
            </a:r>
            <a:endParaRPr/>
          </a:p>
          <a:p>
            <a:pPr marL="342900" marR="0" lvl="0" indent="-1905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
          <p:cNvSpPr txBox="1">
            <a:spLocks noGrp="1"/>
          </p:cNvSpPr>
          <p:nvPr>
            <p:ph type="title" idx="4294967295"/>
          </p:nvPr>
        </p:nvSpPr>
        <p:spPr>
          <a:xfrm>
            <a:off x="415249" y="983015"/>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800" b="1" dirty="0" err="1">
                <a:solidFill>
                  <a:srgbClr val="327176"/>
                </a:solidFill>
                <a:latin typeface="Arial"/>
                <a:ea typeface="Arial"/>
                <a:cs typeface="Arial"/>
                <a:sym typeface="Arial"/>
              </a:rPr>
              <a:t>Dây</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chuyền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sản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xuất</a:t>
            </a:r>
            <a:endParaRPr sz="2800" b="1" dirty="0">
              <a:solidFill>
                <a:srgbClr val="327176"/>
              </a:solidFill>
              <a:latin typeface="Arial"/>
              <a:ea typeface="Arial"/>
              <a:cs typeface="Arial"/>
              <a:sym typeface="Arial"/>
            </a:endParaRPr>
          </a:p>
        </p:txBody>
      </p:sp>
      <p:pic>
        <p:nvPicPr>
          <p:cNvPr id="5" name="Picture 4" descr="A diagram of a plant&#10;&#10;AI-generated content may be incorrect.">
            <a:extLst>
              <a:ext uri="{FF2B5EF4-FFF2-40B4-BE49-F238E27FC236}">
                <a16:creationId xmlns:a16="http://schemas.microsoft.com/office/drawing/2014/main" id="{4642C875-63B6-B604-04FD-BCEA1F7AD5E7}"/>
              </a:ext>
            </a:extLst>
          </p:cNvPr>
          <p:cNvPicPr>
            <a:picLocks noChangeAspect="1"/>
          </p:cNvPicPr>
          <p:nvPr/>
        </p:nvPicPr>
        <p:blipFill>
          <a:blip r:embed="rId3"/>
          <a:stretch>
            <a:fillRect/>
          </a:stretch>
        </p:blipFill>
        <p:spPr>
          <a:xfrm>
            <a:off x="3331013" y="1665316"/>
            <a:ext cx="7768314" cy="5312971"/>
          </a:xfrm>
          <a:prstGeom prst="rect">
            <a:avLst/>
          </a:prstGeom>
        </p:spPr>
      </p:pic>
      <p:sp>
        <p:nvSpPr>
          <p:cNvPr id="6" name="Google Shape;423;p6">
            <a:extLst>
              <a:ext uri="{FF2B5EF4-FFF2-40B4-BE49-F238E27FC236}">
                <a16:creationId xmlns:a16="http://schemas.microsoft.com/office/drawing/2014/main" id="{598BE982-D218-3C68-0C1A-5BEE536937B1}"/>
              </a:ext>
            </a:extLst>
          </p:cNvPr>
          <p:cNvSpPr/>
          <p:nvPr/>
        </p:nvSpPr>
        <p:spPr>
          <a:xfrm>
            <a:off x="493907" y="1556873"/>
            <a:ext cx="2666114" cy="400110"/>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0"/>
              </a:spcAft>
              <a:buClr>
                <a:srgbClr val="000000"/>
              </a:buClr>
              <a:buSzPts val="2000"/>
            </a:pPr>
            <a:r>
              <a:rPr lang="en-US" sz="2000" b="0" i="0" u="none" strike="noStrike" cap="none" dirty="0">
                <a:solidFill>
                  <a:srgbClr val="000000"/>
                </a:solidFill>
                <a:latin typeface="Arial"/>
                <a:ea typeface="Arial"/>
                <a:cs typeface="Arial"/>
                <a:sym typeface="Arial"/>
              </a:rPr>
              <a:t>  Qui </a:t>
            </a:r>
            <a:r>
              <a:rPr lang="en-US" sz="2000" b="0" i="0" u="none" strike="noStrike" cap="none" dirty="0" err="1">
                <a:solidFill>
                  <a:srgbClr val="000000"/>
                </a:solidFill>
                <a:latin typeface="Arial"/>
                <a:ea typeface="Arial"/>
                <a:cs typeface="Arial"/>
                <a:sym typeface="Arial"/>
              </a:rPr>
              <a:t>trình</a:t>
            </a:r>
            <a:r>
              <a:rPr lang="en-US" sz="2000" b="0" i="0" u="none" strike="noStrike" cap="none" dirty="0">
                <a:solidFill>
                  <a:srgbClr val="000000"/>
                </a:solidFill>
                <a:latin typeface="Arial"/>
                <a:ea typeface="Arial"/>
                <a:cs typeface="Arial"/>
                <a:sym typeface="Arial"/>
              </a:rPr>
              <a:t> công </a:t>
            </a:r>
            <a:r>
              <a:rPr lang="en-US" sz="2000" b="0" i="0" u="none" strike="noStrike" cap="none" dirty="0" err="1">
                <a:solidFill>
                  <a:srgbClr val="000000"/>
                </a:solidFill>
                <a:latin typeface="Arial"/>
                <a:ea typeface="Arial"/>
                <a:cs typeface="Arial"/>
                <a:sym typeface="Arial"/>
              </a:rPr>
              <a:t>nghệ</a:t>
            </a:r>
            <a:endParaRPr sz="20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1">
          <a:extLst>
            <a:ext uri="{FF2B5EF4-FFF2-40B4-BE49-F238E27FC236}">
              <a16:creationId xmlns:a16="http://schemas.microsoft.com/office/drawing/2014/main" id="{4B39AA61-2D91-4990-E929-4456DF2406E6}"/>
            </a:ext>
          </a:extLst>
        </p:cNvPr>
        <p:cNvGrpSpPr/>
        <p:nvPr/>
      </p:nvGrpSpPr>
      <p:grpSpPr>
        <a:xfrm>
          <a:off x="0" y="0"/>
          <a:ext cx="0" cy="0"/>
          <a:chOff x="0" y="0"/>
          <a:chExt cx="0" cy="0"/>
        </a:xfrm>
      </p:grpSpPr>
      <p:sp>
        <p:nvSpPr>
          <p:cNvPr id="422" name="Google Shape;422;p6">
            <a:extLst>
              <a:ext uri="{FF2B5EF4-FFF2-40B4-BE49-F238E27FC236}">
                <a16:creationId xmlns:a16="http://schemas.microsoft.com/office/drawing/2014/main" id="{7B0B9E54-83C1-8FFB-15EB-EE8EA21F8720}"/>
              </a:ext>
            </a:extLst>
          </p:cNvPr>
          <p:cNvSpPr txBox="1">
            <a:spLocks noGrp="1"/>
          </p:cNvSpPr>
          <p:nvPr>
            <p:ph type="title" idx="4294967295"/>
          </p:nvPr>
        </p:nvSpPr>
        <p:spPr>
          <a:xfrm>
            <a:off x="353962" y="1049306"/>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800" b="1" dirty="0" err="1">
                <a:solidFill>
                  <a:srgbClr val="327176"/>
                </a:solidFill>
                <a:latin typeface="Arial"/>
                <a:ea typeface="Arial"/>
                <a:cs typeface="Arial"/>
                <a:sym typeface="Arial"/>
              </a:rPr>
              <a:t>Dây</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chuyền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sản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xuất</a:t>
            </a:r>
            <a:endParaRPr sz="2800" b="1" dirty="0">
              <a:solidFill>
                <a:srgbClr val="327176"/>
              </a:solidFill>
              <a:latin typeface="Arial"/>
              <a:ea typeface="Arial"/>
              <a:cs typeface="Arial"/>
              <a:sym typeface="Arial"/>
            </a:endParaRPr>
          </a:p>
        </p:txBody>
      </p:sp>
      <p:sp>
        <p:nvSpPr>
          <p:cNvPr id="423" name="Google Shape;423;p6">
            <a:extLst>
              <a:ext uri="{FF2B5EF4-FFF2-40B4-BE49-F238E27FC236}">
                <a16:creationId xmlns:a16="http://schemas.microsoft.com/office/drawing/2014/main" id="{69ED496B-2A75-59EE-6400-46FBEF79129A}"/>
              </a:ext>
            </a:extLst>
          </p:cNvPr>
          <p:cNvSpPr/>
          <p:nvPr/>
        </p:nvSpPr>
        <p:spPr>
          <a:xfrm>
            <a:off x="816078" y="1970811"/>
            <a:ext cx="2666114" cy="400110"/>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000"/>
              <a:buFont typeface="Noto Sans Symbols"/>
              <a:buChar char="❖"/>
            </a:pPr>
            <a:r>
              <a:rPr lang="en-US" sz="2000" b="0" i="0" u="none" strike="noStrike" cap="none" dirty="0">
                <a:solidFill>
                  <a:srgbClr val="000000"/>
                </a:solidFill>
                <a:latin typeface="Arial"/>
                <a:ea typeface="Arial"/>
                <a:cs typeface="Arial"/>
                <a:sym typeface="Arial"/>
              </a:rPr>
              <a:t>Qui </a:t>
            </a:r>
            <a:r>
              <a:rPr lang="en-US" sz="2000" b="0" i="0" u="none" strike="noStrike" cap="none" dirty="0" err="1">
                <a:solidFill>
                  <a:srgbClr val="000000"/>
                </a:solidFill>
                <a:latin typeface="Arial"/>
                <a:ea typeface="Arial"/>
                <a:cs typeface="Arial"/>
                <a:sym typeface="Arial"/>
              </a:rPr>
              <a:t>trình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sản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xuất</a:t>
            </a:r>
            <a:endParaRPr sz="2000" b="0" i="0" u="none" strike="noStrike" cap="none" dirty="0">
              <a:solidFill>
                <a:srgbClr val="000000"/>
              </a:solidFill>
              <a:latin typeface="Arial"/>
              <a:ea typeface="Arial"/>
              <a:cs typeface="Arial"/>
              <a:sym typeface="Arial"/>
            </a:endParaRPr>
          </a:p>
        </p:txBody>
      </p:sp>
      <p:pic>
        <p:nvPicPr>
          <p:cNvPr id="424" name="Google Shape;424;p6">
            <a:extLst>
              <a:ext uri="{FF2B5EF4-FFF2-40B4-BE49-F238E27FC236}">
                <a16:creationId xmlns:a16="http://schemas.microsoft.com/office/drawing/2014/main" id="{ECD33EBF-4ADB-44D5-434B-F23E32372126}"/>
              </a:ext>
            </a:extLst>
          </p:cNvPr>
          <p:cNvPicPr preferRelativeResize="0"/>
          <p:nvPr/>
        </p:nvPicPr>
        <p:blipFill rotWithShape="1">
          <a:blip r:embed="rId3">
            <a:alphaModFix/>
          </a:blip>
          <a:srcRect/>
          <a:stretch/>
        </p:blipFill>
        <p:spPr>
          <a:xfrm>
            <a:off x="5610600" y="1592826"/>
            <a:ext cx="5016038" cy="5451205"/>
          </a:xfrm>
          <a:prstGeom prst="rect">
            <a:avLst/>
          </a:prstGeom>
          <a:noFill/>
          <a:ln>
            <a:noFill/>
          </a:ln>
        </p:spPr>
      </p:pic>
      <p:sp>
        <p:nvSpPr>
          <p:cNvPr id="425" name="Google Shape;425;p6">
            <a:extLst>
              <a:ext uri="{FF2B5EF4-FFF2-40B4-BE49-F238E27FC236}">
                <a16:creationId xmlns:a16="http://schemas.microsoft.com/office/drawing/2014/main" id="{7298F8C8-460B-FD27-C3CC-C1DD80613C3D}"/>
              </a:ext>
            </a:extLst>
          </p:cNvPr>
          <p:cNvSpPr txBox="1"/>
          <p:nvPr/>
        </p:nvSpPr>
        <p:spPr>
          <a:xfrm>
            <a:off x="1145341" y="2914441"/>
            <a:ext cx="4185710" cy="23909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67"/>
              <a:buFont typeface="Arial"/>
              <a:buNone/>
            </a:pPr>
            <a:r>
              <a:rPr lang="en-US" sz="1867" b="1" i="0" u="none" strike="noStrike" cap="none" dirty="0">
                <a:solidFill>
                  <a:srgbClr val="000000"/>
                </a:solidFill>
                <a:latin typeface="Arial"/>
                <a:ea typeface="Arial"/>
                <a:cs typeface="Arial"/>
                <a:sym typeface="Arial"/>
              </a:rPr>
              <a:t>Quy </a:t>
            </a:r>
            <a:r>
              <a:rPr lang="en-US" sz="1867" b="1" i="0" u="none" strike="noStrike" cap="none" dirty="0" err="1">
                <a:solidFill>
                  <a:srgbClr val="000000"/>
                </a:solidFill>
                <a:latin typeface="Arial"/>
                <a:ea typeface="Arial"/>
                <a:cs typeface="Arial"/>
                <a:sym typeface="Arial"/>
              </a:rPr>
              <a:t>trình</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sản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xuất</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cơ</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bản</a:t>
            </a:r>
            <a:r>
              <a:rPr lang="en-US" sz="1867" b="1" i="0" u="none" strike="noStrike" cap="none" dirty="0">
                <a:solidFill>
                  <a:srgbClr val="000000"/>
                </a:solidFill>
                <a:latin typeface="Arial"/>
                <a:ea typeface="Arial"/>
                <a:cs typeface="Arial"/>
                <a:sym typeface="Arial"/>
              </a:rPr>
              <a:t>:</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a:solidFill>
                  <a:srgbClr val="000000"/>
                </a:solidFill>
                <a:latin typeface="Arial"/>
                <a:ea typeface="Arial"/>
                <a:cs typeface="Arial"/>
                <a:sym typeface="Arial"/>
              </a:rPr>
              <a:t>Khai </a:t>
            </a:r>
            <a:r>
              <a:rPr lang="en-US" sz="1867" b="0" i="0" u="none" strike="noStrike" cap="none" dirty="0" err="1">
                <a:solidFill>
                  <a:srgbClr val="000000"/>
                </a:solidFill>
                <a:latin typeface="Arial"/>
                <a:ea typeface="Arial"/>
                <a:cs typeface="Arial"/>
                <a:sym typeface="Arial"/>
              </a:rPr>
              <a:t>thác</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nguyên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liệu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đá</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vôi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đất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sét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phụ</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gia</a:t>
            </a:r>
            <a:r>
              <a:rPr lang="en-US" sz="1867" b="0" i="0" u="none" strike="noStrike" cap="none" dirty="0">
                <a:solidFill>
                  <a:srgbClr val="000000"/>
                </a:solidFill>
                <a:latin typeface="Arial"/>
                <a:ea typeface="Arial"/>
                <a:cs typeface="Arial"/>
                <a:sym typeface="Arial"/>
              </a:rPr>
              <a:t>)</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Nghiền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trộn</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liệu</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sống</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a:solidFill>
                  <a:srgbClr val="000000"/>
                </a:solidFill>
                <a:latin typeface="Arial"/>
                <a:ea typeface="Arial"/>
                <a:cs typeface="Arial"/>
                <a:sym typeface="Arial"/>
              </a:rPr>
              <a:t>Nung clinker ở </a:t>
            </a:r>
            <a:r>
              <a:rPr lang="en-US" sz="1867" b="0" i="0" u="none" strike="noStrike" cap="none" dirty="0" err="1">
                <a:solidFill>
                  <a:srgbClr val="000000"/>
                </a:solidFill>
                <a:latin typeface="Arial"/>
                <a:ea typeface="Arial"/>
                <a:cs typeface="Arial"/>
                <a:sym typeface="Arial"/>
              </a:rPr>
              <a:t>nhiệt</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độ</a:t>
            </a:r>
            <a:r>
              <a:rPr lang="en-US" sz="1867" b="0" i="0" u="none" strike="noStrike" cap="none" dirty="0">
                <a:solidFill>
                  <a:srgbClr val="000000"/>
                </a:solidFill>
                <a:latin typeface="Arial"/>
                <a:ea typeface="Arial"/>
                <a:cs typeface="Arial"/>
                <a:sym typeface="Arial"/>
              </a:rPr>
              <a:t> </a:t>
            </a:r>
            <a:r>
              <a:rPr lang="en-US" sz="1867" b="1" i="0" u="none" strike="noStrike" cap="none" dirty="0">
                <a:solidFill>
                  <a:srgbClr val="000000"/>
                </a:solidFill>
                <a:latin typeface="Arial"/>
                <a:ea typeface="Arial"/>
                <a:cs typeface="Arial"/>
                <a:sym typeface="Arial"/>
              </a:rPr>
              <a:t>~1.450°C</a:t>
            </a:r>
            <a:endParaRPr sz="1867" b="0" i="0" u="none" strike="noStrike" cap="none" dirty="0">
              <a:solidFill>
                <a:srgbClr val="000000"/>
              </a:solidFill>
              <a:latin typeface="Arial"/>
              <a:ea typeface="Arial"/>
              <a:cs typeface="Arial"/>
              <a:sym typeface="Arial"/>
            </a:endParaRPr>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Làm</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nguội</a:t>
            </a:r>
            <a:r>
              <a:rPr lang="en-US" sz="1867" b="0" i="0" u="none" strike="noStrike" cap="none" dirty="0">
                <a:solidFill>
                  <a:srgbClr val="000000"/>
                </a:solidFill>
                <a:latin typeface="Arial"/>
                <a:ea typeface="Arial"/>
                <a:cs typeface="Arial"/>
                <a:sym typeface="Arial"/>
              </a:rPr>
              <a:t> clinker</a:t>
            </a:r>
            <a:endParaRPr dirty="0"/>
          </a:p>
          <a:p>
            <a:pPr marL="0" marR="0" lvl="0" indent="-118554" algn="l" rtl="0">
              <a:lnSpc>
                <a:spcPct val="100000"/>
              </a:lnSpc>
              <a:spcBef>
                <a:spcPts val="0"/>
              </a:spcBef>
              <a:spcAft>
                <a:spcPts val="0"/>
              </a:spcAft>
              <a:buClr>
                <a:srgbClr val="000000"/>
              </a:buClr>
              <a:buSzPts val="1867"/>
              <a:buFont typeface="Arial"/>
              <a:buChar char="•"/>
            </a:pPr>
            <a:r>
              <a:rPr lang="en-US" sz="1867" b="0" i="0" u="none" strike="noStrike" cap="none" dirty="0" err="1">
                <a:solidFill>
                  <a:srgbClr val="000000"/>
                </a:solidFill>
                <a:latin typeface="Arial"/>
                <a:ea typeface="Arial"/>
                <a:cs typeface="Arial"/>
                <a:sym typeface="Arial"/>
              </a:rPr>
              <a:t>Nghiền</a:t>
            </a:r>
            <a:r>
              <a:rPr lang="en-US" sz="1867" b="0" i="0" u="none" strike="noStrike" cap="none" dirty="0">
                <a:solidFill>
                  <a:srgbClr val="000000"/>
                </a:solidFill>
                <a:latin typeface="Arial"/>
                <a:ea typeface="Arial"/>
                <a:cs typeface="Arial"/>
                <a:sym typeface="Arial"/>
              </a:rPr>
              <a:t> clinker </a:t>
            </a:r>
            <a:r>
              <a:rPr lang="en-US" sz="1867" b="0" i="0" u="none" strike="noStrike" cap="none" dirty="0" err="1">
                <a:solidFill>
                  <a:srgbClr val="000000"/>
                </a:solidFill>
                <a:latin typeface="Arial"/>
                <a:ea typeface="Arial"/>
                <a:cs typeface="Arial"/>
                <a:sym typeface="Arial"/>
              </a:rPr>
              <a:t>với</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phụ</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gia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thạch</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cao</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phụ</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gia</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khoáng</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để</a:t>
            </a:r>
            <a:r>
              <a:rPr lang="en-US" sz="1867" b="0" i="0" u="none" strike="noStrike" cap="none" dirty="0">
                <a:solidFill>
                  <a:srgbClr val="000000"/>
                </a:solidFill>
                <a:latin typeface="Arial"/>
                <a:ea typeface="Arial"/>
                <a:cs typeface="Arial"/>
                <a:sym typeface="Arial"/>
              </a:rPr>
              <a:t> </a:t>
            </a:r>
            <a:r>
              <a:rPr lang="en-US" sz="1867" b="0" i="0" u="none" strike="noStrike" cap="none" dirty="0" err="1">
                <a:solidFill>
                  <a:srgbClr val="000000"/>
                </a:solidFill>
                <a:latin typeface="Arial"/>
                <a:ea typeface="Arial"/>
                <a:cs typeface="Arial"/>
                <a:sym typeface="Arial"/>
              </a:rPr>
              <a:t>ra</a:t>
            </a:r>
            <a:r>
              <a:rPr lang="en-US" sz="1867" b="0" i="0" u="none" strike="noStrike" cap="none" dirty="0">
                <a:solidFill>
                  <a:srgbClr val="000000"/>
                </a:solidFill>
                <a:latin typeface="Arial"/>
                <a:ea typeface="Arial"/>
                <a:cs typeface="Arial"/>
                <a:sym typeface="Arial"/>
              </a:rPr>
              <a:t> xi </a:t>
            </a:r>
            <a:r>
              <a:rPr lang="en-US" sz="1867" b="0" i="0" u="none" strike="noStrike" cap="none" dirty="0" err="1">
                <a:solidFill>
                  <a:srgbClr val="000000"/>
                </a:solidFill>
                <a:latin typeface="Arial"/>
                <a:ea typeface="Arial"/>
                <a:cs typeface="Arial"/>
                <a:sym typeface="Arial"/>
              </a:rPr>
              <a:t>măng</a:t>
            </a:r>
            <a:endParaRPr dirty="0"/>
          </a:p>
        </p:txBody>
      </p:sp>
    </p:spTree>
    <p:extLst>
      <p:ext uri="{BB962C8B-B14F-4D97-AF65-F5344CB8AC3E}">
        <p14:creationId xmlns:p14="http://schemas.microsoft.com/office/powerpoint/2010/main" val="2992381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7"/>
          <p:cNvSpPr txBox="1">
            <a:spLocks noGrp="1"/>
          </p:cNvSpPr>
          <p:nvPr>
            <p:ph type="title" idx="4294967295"/>
          </p:nvPr>
        </p:nvSpPr>
        <p:spPr>
          <a:xfrm>
            <a:off x="609600" y="110907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800" b="1" dirty="0" err="1">
                <a:solidFill>
                  <a:srgbClr val="327176"/>
                </a:solidFill>
                <a:latin typeface="Arial"/>
                <a:ea typeface="Arial"/>
                <a:cs typeface="Arial"/>
                <a:sym typeface="Arial"/>
              </a:rPr>
              <a:t>Dây</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chuyền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sản</a:t>
            </a:r>
            <a:r>
              <a:rPr lang="en-US" sz="2800" b="1" dirty="0">
                <a:solidFill>
                  <a:srgbClr val="327176"/>
                </a:solidFill>
                <a:latin typeface="Arial"/>
                <a:ea typeface="Arial"/>
                <a:cs typeface="Arial"/>
                <a:sym typeface="Arial"/>
              </a:rPr>
              <a:t> </a:t>
            </a:r>
            <a:r>
              <a:rPr lang="en-US" sz="2800" b="1" dirty="0" err="1">
                <a:solidFill>
                  <a:srgbClr val="327176"/>
                </a:solidFill>
                <a:latin typeface="Arial"/>
                <a:ea typeface="Arial"/>
                <a:cs typeface="Arial"/>
                <a:sym typeface="Arial"/>
              </a:rPr>
              <a:t>xuất</a:t>
            </a:r>
            <a:endParaRPr sz="2800" b="1" dirty="0">
              <a:solidFill>
                <a:srgbClr val="327176"/>
              </a:solidFill>
              <a:latin typeface="Arial"/>
              <a:ea typeface="Arial"/>
              <a:cs typeface="Arial"/>
              <a:sym typeface="Arial"/>
            </a:endParaRPr>
          </a:p>
        </p:txBody>
      </p:sp>
      <p:sp>
        <p:nvSpPr>
          <p:cNvPr id="431" name="Google Shape;431;p7"/>
          <p:cNvSpPr/>
          <p:nvPr/>
        </p:nvSpPr>
        <p:spPr>
          <a:xfrm>
            <a:off x="609600" y="1875439"/>
            <a:ext cx="10972800" cy="4640822"/>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30000"/>
              </a:lnSpc>
              <a:spcBef>
                <a:spcPts val="0"/>
              </a:spcBef>
              <a:spcAft>
                <a:spcPts val="0"/>
              </a:spcAft>
              <a:buClr>
                <a:srgbClr val="000000"/>
              </a:buClr>
              <a:buSzPts val="2400"/>
              <a:buFont typeface="Noto Sans Symbols"/>
              <a:buChar char="❖"/>
            </a:pPr>
            <a:r>
              <a:rPr lang="en-US" sz="2400" b="1" i="1" u="none" strike="noStrike" cap="none" dirty="0">
                <a:solidFill>
                  <a:srgbClr val="000000"/>
                </a:solidFill>
                <a:latin typeface="Arial"/>
                <a:ea typeface="Arial"/>
                <a:cs typeface="Arial"/>
                <a:sym typeface="Arial"/>
              </a:rPr>
              <a:t>Các </a:t>
            </a:r>
            <a:r>
              <a:rPr lang="en-US" sz="2400" b="1" i="1" u="none" strike="noStrike" cap="none" dirty="0" err="1">
                <a:solidFill>
                  <a:srgbClr val="000000"/>
                </a:solidFill>
                <a:latin typeface="Arial"/>
                <a:ea typeface="Arial"/>
                <a:cs typeface="Arial"/>
                <a:sym typeface="Arial"/>
              </a:rPr>
              <a:t>loại</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năng</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lượng</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được</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sử</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dụng</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trong</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dây</a:t>
            </a:r>
            <a:r>
              <a:rPr lang="en-US" sz="2400" b="1" i="1" u="none" strike="noStrike" cap="none" dirty="0">
                <a:solidFill>
                  <a:srgbClr val="000000"/>
                </a:solidFill>
                <a:latin typeface="Arial"/>
                <a:ea typeface="Arial"/>
                <a:cs typeface="Arial"/>
                <a:sym typeface="Arial"/>
              </a:rPr>
              <a:t> </a:t>
            </a:r>
            <a:r>
              <a:rPr lang="en-US" sz="2400" b="1" i="1" u="none" strike="noStrike" cap="none" dirty="0" err="1">
                <a:solidFill>
                  <a:srgbClr val="000000"/>
                </a:solidFill>
                <a:latin typeface="Arial"/>
                <a:ea typeface="Arial"/>
                <a:cs typeface="Arial"/>
                <a:sym typeface="Arial"/>
              </a:rPr>
              <a:t>chuyền</a:t>
            </a:r>
            <a:r>
              <a:rPr lang="en-US" sz="2400" b="1" i="1" u="none" strike="noStrike" cap="none" dirty="0">
                <a:solidFill>
                  <a:srgbClr val="000000"/>
                </a:solidFill>
                <a:latin typeface="Arial"/>
                <a:ea typeface="Arial"/>
                <a:cs typeface="Arial"/>
                <a:sym typeface="Arial"/>
              </a:rPr>
              <a:t>:</a:t>
            </a:r>
            <a:endParaRPr dirty="0"/>
          </a:p>
          <a:p>
            <a:pPr marL="342900" marR="0" lvl="0" indent="-342900" algn="just" rtl="0">
              <a:lnSpc>
                <a:spcPct val="130000"/>
              </a:lnSpc>
              <a:spcBef>
                <a:spcPts val="6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Than </a:t>
            </a:r>
            <a:r>
              <a:rPr lang="en-US" sz="1800" b="0" i="0" u="none" strike="noStrike" cap="none" dirty="0" err="1">
                <a:solidFill>
                  <a:srgbClr val="000000"/>
                </a:solidFill>
                <a:latin typeface="Arial"/>
                <a:ea typeface="Arial"/>
                <a:cs typeface="Arial"/>
                <a:sym typeface="Arial"/>
              </a:rPr>
              <a:t>là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lượng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chủ</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đạo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được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quá</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trình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nung</a:t>
            </a:r>
            <a:r>
              <a:rPr lang="en-US" sz="1800" b="0" i="0" u="none" strike="noStrike" cap="none" dirty="0">
                <a:solidFill>
                  <a:srgbClr val="000000"/>
                </a:solidFill>
                <a:latin typeface="Arial"/>
                <a:ea typeface="Arial"/>
                <a:cs typeface="Arial"/>
                <a:sym typeface="Arial"/>
              </a:rPr>
              <a:t> clinker.</a:t>
            </a:r>
            <a:endParaRPr dirty="0"/>
          </a:p>
          <a:p>
            <a:pPr marL="342900" marR="0" lvl="0" indent="-342900" algn="just" rtl="0">
              <a:lnSpc>
                <a:spcPct val="130000"/>
              </a:lnSpc>
              <a:spcBef>
                <a:spcPts val="600"/>
              </a:spcBef>
              <a:spcAft>
                <a:spcPts val="0"/>
              </a:spcAft>
              <a:buClr>
                <a:srgbClr val="000000"/>
              </a:buClr>
              <a:buSzPts val="1800"/>
              <a:buFont typeface="Arial"/>
              <a:buChar char="•"/>
            </a:pPr>
            <a:r>
              <a:rPr lang="en-US" sz="1800" b="0" i="0" u="none" strike="noStrike" cap="none" dirty="0" err="1">
                <a:solidFill>
                  <a:srgbClr val="000000"/>
                </a:solidFill>
                <a:latin typeface="Arial"/>
                <a:ea typeface="Arial"/>
                <a:cs typeface="Arial"/>
                <a:sym typeface="Arial"/>
              </a:rPr>
              <a:t>Điện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năng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được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ở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thiết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bị</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như</a:t>
            </a:r>
            <a:r>
              <a:rPr lang="en-US" sz="1800" b="0" i="0" u="none" strike="noStrike" cap="none" dirty="0">
                <a:solidFill>
                  <a:srgbClr val="000000"/>
                </a:solidFill>
                <a:latin typeface="Arial"/>
                <a:ea typeface="Arial"/>
                <a:cs typeface="Arial"/>
                <a:sym typeface="Arial"/>
              </a:rPr>
              <a:t>: Các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đập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nghiền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quạt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lọc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bụi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đóng</a:t>
            </a:r>
            <a:r>
              <a:rPr lang="en-US" sz="1800" b="0" i="0" u="none" strike="noStrike" cap="none" dirty="0">
                <a:solidFill>
                  <a:srgbClr val="000000"/>
                </a:solidFill>
                <a:latin typeface="Arial"/>
                <a:ea typeface="Arial"/>
                <a:cs typeface="Arial"/>
                <a:sym typeface="Arial"/>
              </a:rPr>
              <a:t> bao, </a:t>
            </a:r>
            <a:r>
              <a:rPr lang="en-US" sz="1800" b="0" i="0" u="none" strike="noStrike" cap="none" dirty="0" err="1">
                <a:solidFill>
                  <a:srgbClr val="000000"/>
                </a:solidFill>
                <a:latin typeface="Arial"/>
                <a:ea typeface="Arial"/>
                <a:cs typeface="Arial"/>
                <a:sym typeface="Arial"/>
              </a:rPr>
              <a:t>điều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hòa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chiếu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sáng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nén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a:t>
            </a:r>
            <a:endParaRPr dirty="0"/>
          </a:p>
          <a:p>
            <a:pPr marL="457200" marR="0" lvl="0" indent="-457200" algn="just" rtl="0">
              <a:lnSpc>
                <a:spcPct val="130000"/>
              </a:lnSpc>
              <a:spcBef>
                <a:spcPts val="600"/>
              </a:spcBef>
              <a:spcAft>
                <a:spcPts val="0"/>
              </a:spcAft>
              <a:buClr>
                <a:srgbClr val="000000"/>
              </a:buClr>
              <a:buSzPts val="1800"/>
              <a:buFont typeface="Arial"/>
              <a:buChar char="•"/>
            </a:pPr>
            <a:r>
              <a:rPr lang="en-US" sz="1800" b="0" i="0" u="none" strike="noStrike" cap="none" dirty="0" err="1">
                <a:solidFill>
                  <a:srgbClr val="000000"/>
                </a:solidFill>
                <a:latin typeface="Arial"/>
                <a:ea typeface="Arial"/>
                <a:cs typeface="Arial"/>
                <a:sym typeface="Arial"/>
              </a:rPr>
              <a:t>Hệ</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thống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phân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phối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nén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cấp</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nén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quá</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trình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điều</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khiển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pit-</a:t>
            </a:r>
            <a:r>
              <a:rPr lang="en-US" sz="1800" b="0" i="0" u="none" strike="noStrike" cap="none" dirty="0" err="1">
                <a:solidFill>
                  <a:srgbClr val="000000"/>
                </a:solidFill>
                <a:latin typeface="Arial"/>
                <a:ea typeface="Arial"/>
                <a:cs typeface="Arial"/>
                <a:sym typeface="Arial"/>
              </a:rPr>
              <a:t>tông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trong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máy</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sản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xuất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các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công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đoạn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lọc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bụi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đóng</a:t>
            </a:r>
            <a:r>
              <a:rPr lang="en-US" sz="1800" b="0" i="0" u="none" strike="noStrike" cap="none" dirty="0">
                <a:solidFill>
                  <a:srgbClr val="000000"/>
                </a:solidFill>
                <a:latin typeface="Arial"/>
                <a:ea typeface="Arial"/>
                <a:cs typeface="Arial"/>
                <a:sym typeface="Arial"/>
              </a:rPr>
              <a:t> bao,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nung</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just" rtl="0">
              <a:lnSpc>
                <a:spcPct val="130000"/>
              </a:lnSpc>
              <a:spcBef>
                <a:spcPts val="600"/>
              </a:spcBef>
              <a:spcAft>
                <a:spcPts val="0"/>
              </a:spcAft>
              <a:buClr>
                <a:srgbClr val="000000"/>
              </a:buClr>
              <a:buSzPts val="1800"/>
              <a:buFont typeface="Arial"/>
              <a:buChar char="•"/>
            </a:pPr>
            <a:r>
              <a:rPr lang="en-US" sz="1800" b="0" i="0" u="none" strike="noStrike" cap="none" dirty="0" err="1">
                <a:solidFill>
                  <a:srgbClr val="000000"/>
                </a:solidFill>
                <a:latin typeface="Arial"/>
                <a:ea typeface="Arial"/>
                <a:cs typeface="Arial"/>
                <a:sym typeface="Arial"/>
              </a:rPr>
              <a:t>Dầu</a:t>
            </a:r>
            <a:r>
              <a:rPr lang="en-US" sz="1800" b="0" i="0" u="none" strike="noStrike" cap="none" dirty="0">
                <a:solidFill>
                  <a:srgbClr val="000000"/>
                </a:solidFill>
                <a:latin typeface="Arial"/>
                <a:ea typeface="Arial"/>
                <a:cs typeface="Arial"/>
                <a:sym typeface="Arial"/>
              </a:rPr>
              <a:t> FO </a:t>
            </a:r>
            <a:r>
              <a:rPr lang="en-US" sz="1800" b="0" i="0" u="none" strike="noStrike" cap="none" dirty="0" err="1">
                <a:solidFill>
                  <a:srgbClr val="000000"/>
                </a:solidFill>
                <a:latin typeface="Arial"/>
                <a:ea typeface="Arial"/>
                <a:cs typeface="Arial"/>
                <a:sym typeface="Arial"/>
              </a:rPr>
              <a:t>được</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sử</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dụng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cho</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quá</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trình</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khởi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động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lò</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nung</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và</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đốt</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bổ</a:t>
            </a:r>
            <a:r>
              <a:rPr lang="en-US" sz="1800" b="0" i="0" u="none" strike="noStrike" cap="none" dirty="0">
                <a:solidFill>
                  <a:srgbClr val="000000"/>
                </a:solidFill>
                <a:latin typeface="Arial"/>
                <a:ea typeface="Arial"/>
                <a:cs typeface="Arial"/>
                <a:sym typeface="Arial"/>
              </a:rPr>
              <a:t> sung </a:t>
            </a:r>
            <a:r>
              <a:rPr lang="en-US" sz="1800" b="0" i="0" u="none" strike="noStrike" cap="none" dirty="0" err="1">
                <a:solidFill>
                  <a:srgbClr val="000000"/>
                </a:solidFill>
                <a:latin typeface="Arial"/>
                <a:ea typeface="Arial"/>
                <a:cs typeface="Arial"/>
                <a:sym typeface="Arial"/>
              </a:rPr>
              <a:t>khi</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cần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thiết</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0" marR="0" lvl="0" indent="0" algn="just" rtl="0">
              <a:lnSpc>
                <a:spcPct val="130000"/>
              </a:lnSpc>
              <a:spcBef>
                <a:spcPts val="600"/>
              </a:spcBef>
              <a:spcAft>
                <a:spcPts val="0"/>
              </a:spcAft>
              <a:buNone/>
            </a:pPr>
            <a:endParaRPr sz="2400" b="0" i="0" u="none" strike="noStrike" cap="none" dirty="0">
              <a:solidFill>
                <a:srgbClr val="000000"/>
              </a:solidFill>
              <a:latin typeface="Arial"/>
              <a:ea typeface="Arial"/>
              <a:cs typeface="Arial"/>
              <a:sym typeface="Arial"/>
            </a:endParaRPr>
          </a:p>
          <a:p>
            <a:pPr marL="0" marR="0" lvl="0" indent="0" algn="just" rtl="0">
              <a:lnSpc>
                <a:spcPct val="130000"/>
              </a:lnSpc>
              <a:spcBef>
                <a:spcPts val="600"/>
              </a:spcBef>
              <a:spcAft>
                <a:spcPts val="0"/>
              </a:spcAft>
              <a:buNone/>
            </a:pPr>
            <a:endParaRPr sz="3200" b="0" i="0" u="none" strike="noStrike" cap="none" dirty="0">
              <a:solidFill>
                <a:srgbClr val="000000"/>
              </a:solidFill>
              <a:latin typeface="Arial"/>
              <a:ea typeface="Arial"/>
              <a:cs typeface="Arial"/>
              <a:sym typeface="Arial"/>
            </a:endParaRPr>
          </a:p>
          <a:p>
            <a:pPr marL="0" marR="0" lvl="0" indent="0" algn="l" rtl="0">
              <a:lnSpc>
                <a:spcPct val="100000"/>
              </a:lnSpc>
              <a:spcBef>
                <a:spcPts val="300"/>
              </a:spcBef>
              <a:spcAft>
                <a:spcPts val="0"/>
              </a:spcAft>
              <a:buNone/>
            </a:pPr>
            <a:endParaRPr sz="1867" b="0" i="0" u="none" strike="noStrike" cap="none" dirty="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8"/>
          <p:cNvSpPr/>
          <p:nvPr/>
        </p:nvSpPr>
        <p:spPr>
          <a:xfrm>
            <a:off x="993059" y="2130460"/>
            <a:ext cx="9733934" cy="2362200"/>
          </a:xfrm>
          <a:prstGeom prst="roundRect">
            <a:avLst>
              <a:gd name="adj" fmla="val 10889"/>
            </a:avLst>
          </a:prstGeom>
          <a:solidFill>
            <a:srgbClr val="E6F3F4"/>
          </a:solidFill>
          <a:ln w="38100" cap="flat" cmpd="sng">
            <a:solidFill>
              <a:srgbClr val="FFFFFF"/>
            </a:solidFill>
            <a:prstDash val="solid"/>
            <a:round/>
            <a:headEnd type="none" w="sm" len="sm"/>
            <a:tailEnd type="none" w="sm" len="sm"/>
          </a:ln>
          <a:effectLst>
            <a:outerShdw dist="135003" dir="2928844" algn="ctr" rotWithShape="0">
              <a:srgbClr val="000000">
                <a:alpha val="49803"/>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437" name="Google Shape;437;p8"/>
          <p:cNvSpPr txBox="1"/>
          <p:nvPr/>
        </p:nvSpPr>
        <p:spPr>
          <a:xfrm>
            <a:off x="2783839" y="2587399"/>
            <a:ext cx="6368473" cy="175432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600" b="0" i="0" u="none" strike="noStrike" cap="none" dirty="0" err="1">
                <a:solidFill>
                  <a:srgbClr val="000000"/>
                </a:solidFill>
                <a:latin typeface="Arial"/>
                <a:ea typeface="Arial"/>
                <a:cs typeface="Arial"/>
                <a:sym typeface="Arial"/>
              </a:rPr>
              <a:t>Một</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số</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đặc</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điểm</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dây</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chuyền</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công</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nghệ</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trong</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dây</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chuyền</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sản</a:t>
            </a:r>
            <a:r>
              <a:rPr lang="en-US" sz="3600" b="0" i="0" u="none" strike="noStrike" cap="none" dirty="0">
                <a:solidFill>
                  <a:srgbClr val="000000"/>
                </a:solidFill>
                <a:latin typeface="Arial"/>
                <a:ea typeface="Arial"/>
                <a:cs typeface="Arial"/>
                <a:sym typeface="Arial"/>
              </a:rPr>
              <a:t> </a:t>
            </a:r>
            <a:r>
              <a:rPr lang="en-US" sz="3600" b="0" i="0" u="none" strike="noStrike" cap="none" dirty="0" err="1">
                <a:solidFill>
                  <a:srgbClr val="000000"/>
                </a:solidFill>
                <a:latin typeface="Arial"/>
                <a:ea typeface="Arial"/>
                <a:cs typeface="Arial"/>
                <a:sym typeface="Arial"/>
              </a:rPr>
              <a:t>xuất</a:t>
            </a:r>
            <a:r>
              <a:rPr lang="en-US" sz="3600" b="0" i="0" u="none" strike="noStrike" cap="none" dirty="0">
                <a:solidFill>
                  <a:srgbClr val="000000"/>
                </a:solidFill>
                <a:latin typeface="Arial"/>
                <a:ea typeface="Arial"/>
                <a:cs typeface="Arial"/>
                <a:sym typeface="Arial"/>
              </a:rPr>
              <a:t> xi </a:t>
            </a:r>
            <a:r>
              <a:rPr lang="en-US" sz="3600" b="0" i="0" u="none" strike="noStrike" cap="none" dirty="0" err="1">
                <a:solidFill>
                  <a:srgbClr val="000000"/>
                </a:solidFill>
                <a:latin typeface="Arial"/>
                <a:ea typeface="Arial"/>
                <a:cs typeface="Arial"/>
                <a:sym typeface="Arial"/>
              </a:rPr>
              <a:t>măng</a:t>
            </a:r>
            <a:r>
              <a:rPr lang="en-US" sz="1867" b="0" i="0" u="none" strike="noStrike" cap="none" dirty="0">
                <a:solidFill>
                  <a:srgbClr val="000000"/>
                </a:solidFill>
                <a:latin typeface="Arial"/>
                <a:ea typeface="Arial"/>
                <a:cs typeface="Arial"/>
                <a:sym typeface="Arial"/>
              </a:rPr>
              <a:t>.</a:t>
            </a:r>
            <a:endParaRPr dirty="0"/>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3554</Words>
  <Application>Microsoft Office PowerPoint</Application>
  <PresentationFormat>Widescreen</PresentationFormat>
  <Paragraphs>228</Paragraphs>
  <Slides>34</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Noto Sans Symbols</vt:lpstr>
      <vt:lpstr>Fira Sans Extra Condensed</vt:lpstr>
      <vt:lpstr>Arial</vt:lpstr>
      <vt:lpstr>Energy Saving Infographics by Slidesgo</vt:lpstr>
      <vt:lpstr>PowerPoint Presentation</vt:lpstr>
      <vt:lpstr>PowerPoint Presentation</vt:lpstr>
      <vt:lpstr>PowerPoint Presentation</vt:lpstr>
      <vt:lpstr>PowerPoint Presentation</vt:lpstr>
      <vt:lpstr>Thông tin chung </vt:lpstr>
      <vt:lpstr>Dây chuyền sản xuất</vt:lpstr>
      <vt:lpstr>Dây chuyền sản xuất</vt:lpstr>
      <vt:lpstr>Dây chuyền sản xuất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HỎI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LÊ Quang Trường</dc:creator>
  <cp:lastModifiedBy>Nguyen Thi Thuy Huong</cp:lastModifiedBy>
  <cp:revision>3</cp:revision>
  <dcterms:modified xsi:type="dcterms:W3CDTF">2025-10-02T01:46:19Z</dcterms:modified>
</cp:coreProperties>
</file>